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9144000" cy="5143500" type="screen16x9"/>
  <p:notesSz cx="6858000" cy="9144000"/>
  <p:embeddedFontLst>
    <p:embeddedFont>
      <p:font typeface="Calibri" panose="020F0502020204030204" pitchFamily="34" charset="0"/>
      <p:regular r:id="rId85"/>
      <p:bold r:id="rId86"/>
      <p:italic r:id="rId87"/>
      <p:boldItalic r:id="rId88"/>
    </p:embeddedFont>
    <p:embeddedFont>
      <p:font typeface="Merriweather Sans" pitchFamily="2" charset="77"/>
      <p:regular r:id="rId89"/>
    </p:embeddedFont>
    <p:embeddedFont>
      <p:font typeface="Montserrat" pitchFamily="2" charset="77"/>
      <p:regular r:id="rId90"/>
      <p:bold r:id="rId91"/>
      <p:italic r:id="rId92"/>
      <p:boldItalic r:id="rId93"/>
    </p:embeddedFont>
    <p:embeddedFont>
      <p:font typeface="Nunito" pitchFamily="2" charset="77"/>
      <p:regular r:id="rId94"/>
      <p:bold r:id="rId95"/>
      <p:italic r:id="rId96"/>
      <p:boldItalic r:id="rId97"/>
    </p:embeddedFont>
    <p:embeddedFont>
      <p:font typeface="Quattrocento Sans" panose="020B0502050000020003" pitchFamily="34" charset="0"/>
      <p:regular r:id="rId98"/>
      <p:bold r:id="rId99"/>
      <p:italic r:id="rId100"/>
      <p:boldItalic r:id="rId101"/>
    </p:embeddedFont>
    <p:embeddedFont>
      <p:font typeface="Roboto" panose="02000000000000000000" pitchFamily="2" charset="0"/>
      <p:regular r:id="rId102"/>
      <p:bold r:id="rId103"/>
      <p:italic r:id="rId104"/>
      <p:boldItalic r:id="rId105"/>
    </p:embeddedFont>
    <p:embeddedFont>
      <p:font typeface="Roboto Medium" panose="02000000000000000000" pitchFamily="2" charset="0"/>
      <p:regular r:id="rId106"/>
      <p:bold r:id="rId107"/>
      <p:italic r:id="rId108"/>
      <p:boldItalic r:id="rId109"/>
    </p:embeddedFont>
    <p:embeddedFont>
      <p:font typeface="Roboto Thin" panose="02000000000000000000" pitchFamily="2"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7D19C1-22DE-4BEE-8E6D-DD72B5825BC2}">
  <a:tblStyle styleId="{8E7D19C1-22DE-4BEE-8E6D-DD72B5825B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34E49-5403-4A34-8FA9-4C63B71C22FE}" styleName="Table_1">
    <a:wholeTbl>
      <a:tcTxStyle>
        <a:font>
          <a:latin typeface="Arial"/>
          <a:ea typeface="Arial"/>
          <a:cs typeface="Arial"/>
        </a:font>
        <a:srgbClr val="000000"/>
      </a:tcTxStyle>
      <a:tcStyle>
        <a:tcBdr>
          <a:left>
            <a:ln w="12700" cap="flat" cmpd="sng">
              <a:solidFill>
                <a:srgbClr val="9E9E9E"/>
              </a:solidFill>
              <a:prstDash val="solid"/>
              <a:round/>
              <a:headEnd type="none" w="sm" len="sm"/>
              <a:tailEnd type="none" w="sm" len="sm"/>
            </a:ln>
          </a:left>
          <a:right>
            <a:ln w="12700" cap="flat" cmpd="sng">
              <a:solidFill>
                <a:srgbClr val="9E9E9E"/>
              </a:solidFill>
              <a:prstDash val="solid"/>
              <a:round/>
              <a:headEnd type="none" w="sm" len="sm"/>
              <a:tailEnd type="none" w="sm" len="sm"/>
            </a:ln>
          </a:right>
          <a:top>
            <a:ln w="12700" cap="flat" cmpd="sng">
              <a:solidFill>
                <a:srgbClr val="9E9E9E"/>
              </a:solidFill>
              <a:prstDash val="solid"/>
              <a:round/>
              <a:headEnd type="none" w="sm" len="sm"/>
              <a:tailEnd type="none" w="sm" len="sm"/>
            </a:ln>
          </a:top>
          <a:bottom>
            <a:ln w="12700" cap="flat" cmpd="sng">
              <a:solidFill>
                <a:srgbClr val="9E9E9E"/>
              </a:solidFill>
              <a:prstDash val="solid"/>
              <a:round/>
              <a:headEnd type="none" w="sm" len="sm"/>
              <a:tailEnd type="none" w="sm" len="sm"/>
            </a:ln>
          </a:bottom>
          <a:insideH>
            <a:ln w="12700" cap="flat" cmpd="sng">
              <a:solidFill>
                <a:srgbClr val="9E9E9E"/>
              </a:solidFill>
              <a:prstDash val="solid"/>
              <a:round/>
              <a:headEnd type="none" w="sm" len="sm"/>
              <a:tailEnd type="none" w="sm" len="sm"/>
            </a:ln>
          </a:insideH>
          <a:insideV>
            <a:ln w="12700"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p:restoredTop sz="94611"/>
  </p:normalViewPr>
  <p:slideViewPr>
    <p:cSldViewPr snapToGrid="0">
      <p:cViewPr varScale="1">
        <p:scale>
          <a:sx n="128" d="100"/>
          <a:sy n="128" d="100"/>
        </p:scale>
        <p:origin x="168" y="4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12" Type="http://schemas.openxmlformats.org/officeDocument/2006/relationships/font" Target="fonts/font28.fntdata"/><Relationship Id="rId16" Type="http://schemas.openxmlformats.org/officeDocument/2006/relationships/slide" Target="slides/slide15.xml"/><Relationship Id="rId107" Type="http://schemas.openxmlformats.org/officeDocument/2006/relationships/font" Target="fonts/font2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9.fntdata"/><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108" Type="http://schemas.openxmlformats.org/officeDocument/2006/relationships/font" Target="fonts/font2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110" Type="http://schemas.openxmlformats.org/officeDocument/2006/relationships/font" Target="fonts/font26.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 Id="rId111" Type="http://schemas.openxmlformats.org/officeDocument/2006/relationships/font" Target="fonts/font2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09a80517c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09a80517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09a80517c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09a80517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a09a80517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a09a80517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09a80517c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a09a80517c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a09a80517c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a09a80517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a09a80517c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a09a80517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a09a80517c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a09a80517c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a09a80517c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a09a80517c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0c82469bf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a0c82469bf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a0c82469bf_0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a0c82469bf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62907ecde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62907ecde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09a80517c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09a80517c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09a80517c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09a80517c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09a80517c_0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09a80517c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09a80517c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09a80517c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09a80517c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a09a80517c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62907ecde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62907ecd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09a80517c_0_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09a80517c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a09a80517c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a09a80517c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09a80517c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09a80517c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a0c82469bf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a0c82469bf_0_4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a1db0c9d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a1db0c9d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a0c82469bf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a0c82469bf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0c82469bf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0c82469bf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0c82469bf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a0c82469bf_0_4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a0c82469bf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2a0c82469bf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a0c82469b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a0c82469bf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a0c82469bf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a0c82469bf_0_4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Options:</a:t>
            </a:r>
            <a:br>
              <a:rPr lang="en"/>
            </a:br>
            <a:r>
              <a:rPr lang="en"/>
              <a:t>1. Blackbox AI surgeon (90% cure rate)</a:t>
            </a:r>
            <a:endParaRPr/>
          </a:p>
          <a:p>
            <a:pPr marL="0" lvl="0" indent="0" algn="l" rtl="0">
              <a:lnSpc>
                <a:spcPct val="100000"/>
              </a:lnSpc>
              <a:spcBef>
                <a:spcPts val="0"/>
              </a:spcBef>
              <a:spcAft>
                <a:spcPts val="0"/>
              </a:spcAft>
              <a:buSzPts val="1100"/>
              <a:buNone/>
            </a:pPr>
            <a:r>
              <a:rPr lang="en"/>
              <a:t>2. Human surgeon (80% cure rate)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0c82469bf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a0c82469bf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a0c82469bf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2a0c82469bf_0_5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a0c82469bf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2a0c82469bf_0_5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a0c82469bf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2a0c82469bf_0_5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09a8051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09a8051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a0c82469bf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2a0c82469bf_0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a0c82469bf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2a0c82469bf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a0c82469bf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a0c82469bf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How often should I update my model?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0c82469bf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0c82469bf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a0c82469bf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a0c82469b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a0c82469bf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a0c82469bf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a0c82469bf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a0c82469bf_0_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Apply DevOps techniques to ML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a0c82469bf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2a0c82469bf_0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a0c82469bf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2a0c82469bf_0_5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a0c82469bf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a0c82469bf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09a80517c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09a80517c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a0c82469bf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a0c82469bf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0c82469bf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0c82469b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a09a80517c_0_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a09a80517c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a09a80517c_0_9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a09a80517c_0_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a09a80517c_0_1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a09a80517c_0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a0c82469b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a0c82469b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a0c82469b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a0c82469b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a0c82469b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a0c82469b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a0c82469b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a0c82469b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a0c82469b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a0c82469b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a09a80517c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a09a80517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a0c82469b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a0c82469b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a0c82469b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a0c82469b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62907ecde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62907ecde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a09a80517c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2a09a80517c_0_1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chemeClr val="dk1"/>
              </a:buClr>
              <a:buSzPts val="1200"/>
              <a:buFont typeface="Calibri"/>
              <a:buNone/>
            </a:pPr>
            <a:r>
              <a:rPr lang="en" sz="1100" i="0" u="none" strike="noStrike" cap="none">
                <a:solidFill>
                  <a:schemeClr val="dk1"/>
                </a:solidFill>
              </a:rPr>
              <a:t>Google, the leader in applying AI across their business published a seminal paper at NIPS in 2015. You can see all the capabilities that a company needs to have to be successful at AI… ML Code is the smallest green box at the center.</a:t>
            </a:r>
            <a:endParaRPr sz="1100" i="0" u="none" strike="noStrike" cap="none">
              <a:solidFill>
                <a:schemeClr val="dk1"/>
              </a:solidFill>
            </a:endParaRPr>
          </a:p>
          <a:p>
            <a:pPr marL="0" marR="0" lvl="0" indent="0" algn="l" rtl="0">
              <a:lnSpc>
                <a:spcPct val="100000"/>
              </a:lnSpc>
              <a:spcBef>
                <a:spcPts val="360"/>
              </a:spcBef>
              <a:spcAft>
                <a:spcPts val="0"/>
              </a:spcAft>
              <a:buClr>
                <a:schemeClr val="dk1"/>
              </a:buClr>
              <a:buSzPts val="1200"/>
              <a:buFont typeface="Calibri"/>
              <a:buNone/>
            </a:pPr>
            <a:endParaRPr sz="1100" i="0" u="none" strike="noStrike" cap="none">
              <a:solidFill>
                <a:schemeClr val="dk1"/>
              </a:solidFill>
            </a:endParaRPr>
          </a:p>
          <a:p>
            <a:pPr marL="0" marR="0" lvl="0" indent="0" algn="l" rtl="0">
              <a:lnSpc>
                <a:spcPct val="100000"/>
              </a:lnSpc>
              <a:spcBef>
                <a:spcPts val="360"/>
              </a:spcBef>
              <a:spcAft>
                <a:spcPts val="0"/>
              </a:spcAft>
              <a:buClr>
                <a:schemeClr val="dk1"/>
              </a:buClr>
              <a:buSzPts val="1200"/>
              <a:buFont typeface="Calibri"/>
              <a:buNone/>
            </a:pPr>
            <a:r>
              <a:rPr lang="en" sz="1100" i="0" u="none" strike="noStrike" cap="none">
                <a:solidFill>
                  <a:schemeClr val="dk1"/>
                </a:solidFill>
              </a:rPr>
              <a:t>Everything else is about collecting, verifying and preparing data; configuring and managing cloud-scale infrastructure…. that’s where the heavy lifting is.</a:t>
            </a:r>
            <a:endParaRPr sz="1100" i="0" u="none" strike="noStrike" cap="none">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a09a80517c_0_1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2a09a80517c_0_11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900">
                <a:solidFill>
                  <a:srgbClr val="333333"/>
                </a:solidFill>
                <a:highlight>
                  <a:srgbClr val="FFFFFF"/>
                </a:highlight>
                <a:latin typeface="Arial"/>
                <a:ea typeface="Arial"/>
                <a:cs typeface="Arial"/>
                <a:sym typeface="Arial"/>
              </a:rPr>
              <a:t>Enterprise data is itself siloed across hundreds of systems such as data warehouses, data lakes, databases and file systems that are not AI-enabled. This means an enormous amount of</a:t>
            </a:r>
            <a:r>
              <a:rPr lang="en" sz="900">
                <a:solidFill>
                  <a:srgbClr val="222222"/>
                </a:solidFill>
                <a:latin typeface="Arial"/>
                <a:ea typeface="Arial"/>
                <a:cs typeface="Arial"/>
                <a:sym typeface="Arial"/>
              </a:rPr>
              <a:t> time is spent combining the data, cleaning and verifying the data, enriching the data, and featurizing the data to get it ready for the model.</a:t>
            </a: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r>
              <a:rPr lang="en" sz="900">
                <a:solidFill>
                  <a:srgbClr val="222222"/>
                </a:solidFill>
                <a:latin typeface="Arial"/>
                <a:ea typeface="Arial"/>
                <a:cs typeface="Arial"/>
                <a:sym typeface="Arial"/>
              </a:rPr>
              <a:t>AI frameworks such as TensorFlow, PyTorch, and SciKit-Learn </a:t>
            </a:r>
            <a:r>
              <a:rPr lang="en" sz="900">
                <a:solidFill>
                  <a:srgbClr val="333333"/>
                </a:solidFill>
                <a:highlight>
                  <a:srgbClr val="FFFFFF"/>
                </a:highlight>
                <a:latin typeface="Arial"/>
                <a:ea typeface="Arial"/>
                <a:cs typeface="Arial"/>
                <a:sym typeface="Arial"/>
              </a:rPr>
              <a:t>don’t do</a:t>
            </a:r>
            <a:r>
              <a:rPr lang="en" sz="900">
                <a:solidFill>
                  <a:srgbClr val="222222"/>
                </a:solidFill>
                <a:latin typeface="Arial"/>
                <a:ea typeface="Arial"/>
                <a:cs typeface="Arial"/>
                <a:sym typeface="Arial"/>
              </a:rPr>
              <a:t> data processing. They assume that the datasets are clean and you have pre-built data infrastructure to do the data processing.</a:t>
            </a: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900">
                <a:solidFill>
                  <a:srgbClr val="222222"/>
                </a:solidFill>
                <a:latin typeface="Arial"/>
                <a:ea typeface="Arial"/>
                <a:cs typeface="Arial"/>
                <a:sym typeface="Arial"/>
              </a:rPr>
              <a:t>These technology silos make it very hard for enterprises to succeed in AI without an army of highly sophisticated engineers and data scientists.</a:t>
            </a:r>
            <a:endParaRPr/>
          </a:p>
        </p:txBody>
      </p:sp>
      <p:sp>
        <p:nvSpPr>
          <p:cNvPr id="606" name="Google Shape;606;g2a09a80517c_0_11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a09a80517c_0_1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g2a09a80517c_0_11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900">
                <a:solidFill>
                  <a:srgbClr val="222222"/>
                </a:solidFill>
                <a:latin typeface="Arial"/>
                <a:ea typeface="Arial"/>
                <a:cs typeface="Arial"/>
                <a:sym typeface="Arial"/>
              </a:rPr>
              <a:t>Apache Spark was the first Unified Analytics Engine to bring Data and AI technologies together. It has become the de-facto data processing and AI engine in enterprises today due to its speed, ease of use, and sophisticated analytics. </a:t>
            </a: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r>
              <a:rPr lang="en" sz="900">
                <a:solidFill>
                  <a:srgbClr val="222222"/>
                </a:solidFill>
                <a:latin typeface="Arial"/>
                <a:ea typeface="Arial"/>
                <a:cs typeface="Arial"/>
                <a:sym typeface="Arial"/>
              </a:rPr>
              <a:t>Spark simplifies data preparation for AI by unifying data at massive scale across various sources - cloud storage systems, distributed file systems, key-value stores, and message buses. </a:t>
            </a: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900">
                <a:solidFill>
                  <a:srgbClr val="222222"/>
                </a:solidFill>
                <a:latin typeface="Arial"/>
                <a:ea typeface="Arial"/>
                <a:cs typeface="Arial"/>
                <a:sym typeface="Arial"/>
              </a:rPr>
              <a:t>Spark also unifies data and AI with a consistent set of APIs for data preparation as well as machine learning. MLlib and SparkR are native libraries that make a large number algorithms accessible to data scientists. It also supports various popular AI frameworks and libraries such as TensorFlow, PyTorch, R and SciKit-Learn.</a:t>
            </a:r>
            <a:endParaRPr sz="1200" b="0" i="0" u="none" strike="noStrike" cap="none">
              <a:solidFill>
                <a:schemeClr val="dk1"/>
              </a:solidFill>
              <a:latin typeface="Calibri"/>
              <a:ea typeface="Calibri"/>
              <a:cs typeface="Calibri"/>
              <a:sym typeface="Calibri"/>
            </a:endParaRPr>
          </a:p>
        </p:txBody>
      </p:sp>
      <p:sp>
        <p:nvSpPr>
          <p:cNvPr id="633" name="Google Shape;633;g2a09a80517c_0_11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a09a80517c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g2a09a80517c_0_12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56" name="Google Shape;656;g2a09a80517c_0_12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a09a80517c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a09a80517c_0_12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SzPts val="1400"/>
              <a:buNone/>
            </a:pPr>
            <a:r>
              <a:rPr lang="en"/>
              <a:t>Data is in different places -- </a:t>
            </a:r>
            <a:r>
              <a:rPr lang="en" sz="1100">
                <a:solidFill>
                  <a:schemeClr val="lt1"/>
                </a:solidFill>
                <a:latin typeface="Arial"/>
                <a:ea typeface="Arial"/>
                <a:cs typeface="Arial"/>
                <a:sym typeface="Arial"/>
              </a:rPr>
              <a:t>EXAMPLE</a:t>
            </a:r>
            <a:r>
              <a:rPr lang="en" sz="1300">
                <a:solidFill>
                  <a:schemeClr val="lt1"/>
                </a:solidFill>
                <a:latin typeface="Arial"/>
                <a:ea typeface="Arial"/>
                <a:cs typeface="Arial"/>
                <a:sym typeface="Arial"/>
              </a:rPr>
              <a:t> </a:t>
            </a:r>
            <a:br>
              <a:rPr lang="en" sz="1800">
                <a:solidFill>
                  <a:schemeClr val="lt1"/>
                </a:solidFill>
                <a:latin typeface="Arial"/>
                <a:ea typeface="Arial"/>
                <a:cs typeface="Arial"/>
                <a:sym typeface="Arial"/>
              </a:rPr>
            </a:br>
            <a:r>
              <a:rPr lang="en" sz="1800">
                <a:solidFill>
                  <a:schemeClr val="lt1"/>
                </a:solidFill>
                <a:latin typeface="Arial"/>
                <a:ea typeface="Arial"/>
                <a:cs typeface="Arial"/>
                <a:sym typeface="Arial"/>
              </a:rPr>
              <a:t>Hadoop is great for DATA, not AI</a:t>
            </a:r>
            <a:endParaRPr sz="1800">
              <a:solidFill>
                <a:schemeClr val="lt1"/>
              </a:solidFill>
              <a:latin typeface="Arial"/>
              <a:ea typeface="Arial"/>
              <a:cs typeface="Arial"/>
              <a:sym typeface="Arial"/>
            </a:endParaRPr>
          </a:p>
          <a:p>
            <a:pPr marL="0" lvl="0" indent="0" algn="l" rtl="0">
              <a:lnSpc>
                <a:spcPct val="100000"/>
              </a:lnSpc>
              <a:spcBef>
                <a:spcPts val="600"/>
              </a:spcBef>
              <a:spcAft>
                <a:spcPts val="0"/>
              </a:spcAft>
              <a:buClr>
                <a:srgbClr val="000000"/>
              </a:buClr>
              <a:buSzPts val="1100"/>
              <a:buFont typeface="Arial"/>
              <a:buNone/>
            </a:pPr>
            <a:endParaRPr sz="1800">
              <a:solidFill>
                <a:schemeClr val="lt1"/>
              </a:solidFill>
              <a:latin typeface="Arial"/>
              <a:ea typeface="Arial"/>
              <a:cs typeface="Arial"/>
              <a:sym typeface="Arial"/>
            </a:endParaRPr>
          </a:p>
          <a:p>
            <a:pPr marL="0" lvl="0" indent="0" algn="l" rtl="0">
              <a:lnSpc>
                <a:spcPct val="100000"/>
              </a:lnSpc>
              <a:spcBef>
                <a:spcPts val="600"/>
              </a:spcBef>
              <a:spcAft>
                <a:spcPts val="0"/>
              </a:spcAft>
              <a:buClr>
                <a:srgbClr val="000000"/>
              </a:buClr>
              <a:buSzPts val="1100"/>
              <a:buFont typeface="Arial"/>
              <a:buNone/>
            </a:pPr>
            <a:r>
              <a:rPr lang="en" sz="1100">
                <a:solidFill>
                  <a:schemeClr val="lt1"/>
                </a:solidFill>
                <a:latin typeface="Arial"/>
                <a:ea typeface="Arial"/>
                <a:cs typeface="Arial"/>
                <a:sym typeface="Arial"/>
              </a:rPr>
              <a:t>EXAMPLE </a:t>
            </a:r>
            <a:br>
              <a:rPr lang="en" sz="1300">
                <a:solidFill>
                  <a:schemeClr val="lt1"/>
                </a:solidFill>
                <a:latin typeface="Arial"/>
                <a:ea typeface="Arial"/>
                <a:cs typeface="Arial"/>
                <a:sym typeface="Arial"/>
              </a:rPr>
            </a:br>
            <a:r>
              <a:rPr lang="en" sz="1800">
                <a:solidFill>
                  <a:schemeClr val="lt1"/>
                </a:solidFill>
                <a:latin typeface="Arial"/>
                <a:ea typeface="Arial"/>
                <a:cs typeface="Arial"/>
                <a:sym typeface="Arial"/>
              </a:rPr>
              <a:t>Tensorflow is great for AI, </a:t>
            </a:r>
            <a:br>
              <a:rPr lang="en" sz="1800">
                <a:solidFill>
                  <a:schemeClr val="lt1"/>
                </a:solidFill>
                <a:latin typeface="Arial"/>
                <a:ea typeface="Arial"/>
                <a:cs typeface="Arial"/>
                <a:sym typeface="Arial"/>
              </a:rPr>
            </a:br>
            <a:r>
              <a:rPr lang="en" sz="1800">
                <a:solidFill>
                  <a:schemeClr val="lt1"/>
                </a:solidFill>
                <a:latin typeface="Arial"/>
                <a:ea typeface="Arial"/>
                <a:cs typeface="Arial"/>
                <a:sym typeface="Arial"/>
              </a:rPr>
              <a:t>but can’t do processing</a:t>
            </a:r>
            <a:endParaRPr sz="1800">
              <a:solidFill>
                <a:schemeClr val="lt1"/>
              </a:solidFill>
              <a:latin typeface="Arial"/>
              <a:ea typeface="Arial"/>
              <a:cs typeface="Arial"/>
              <a:sym typeface="Arial"/>
            </a:endParaRPr>
          </a:p>
          <a:p>
            <a:pPr marL="0" lvl="0" indent="0" algn="l" rtl="0">
              <a:lnSpc>
                <a:spcPct val="100000"/>
              </a:lnSpc>
              <a:spcBef>
                <a:spcPts val="600"/>
              </a:spcBef>
              <a:spcAft>
                <a:spcPts val="0"/>
              </a:spcAft>
              <a:buClr>
                <a:srgbClr val="000000"/>
              </a:buClr>
              <a:buSzPts val="1100"/>
              <a:buFont typeface="Arial"/>
              <a:buNone/>
            </a:pPr>
            <a:endParaRPr sz="1800">
              <a:solidFill>
                <a:schemeClr val="lt1"/>
              </a:solidFill>
              <a:latin typeface="Arial"/>
              <a:ea typeface="Arial"/>
              <a:cs typeface="Arial"/>
              <a:sym typeface="Arial"/>
            </a:endParaRPr>
          </a:p>
          <a:p>
            <a:pPr marL="0" lvl="0" indent="0" algn="l" rtl="0">
              <a:lnSpc>
                <a:spcPct val="100000"/>
              </a:lnSpc>
              <a:spcBef>
                <a:spcPts val="600"/>
              </a:spcBef>
              <a:spcAft>
                <a:spcPts val="0"/>
              </a:spcAft>
              <a:buClr>
                <a:srgbClr val="000000"/>
              </a:buClr>
              <a:buSzPts val="1100"/>
              <a:buFont typeface="Arial"/>
              <a:buNone/>
            </a:pPr>
            <a:r>
              <a:rPr lang="en" sz="1100">
                <a:solidFill>
                  <a:schemeClr val="lt1"/>
                </a:solidFill>
                <a:latin typeface="Arial"/>
                <a:ea typeface="Arial"/>
                <a:cs typeface="Arial"/>
                <a:sym typeface="Arial"/>
              </a:rPr>
              <a:t>EXAMPLE </a:t>
            </a:r>
            <a:br>
              <a:rPr lang="en" sz="1100">
                <a:solidFill>
                  <a:schemeClr val="lt1"/>
                </a:solidFill>
                <a:latin typeface="Arial"/>
                <a:ea typeface="Arial"/>
                <a:cs typeface="Arial"/>
                <a:sym typeface="Arial"/>
              </a:rPr>
            </a:br>
            <a:r>
              <a:rPr lang="en" sz="1800">
                <a:solidFill>
                  <a:schemeClr val="lt1"/>
                </a:solidFill>
                <a:latin typeface="Arial"/>
                <a:ea typeface="Arial"/>
                <a:cs typeface="Arial"/>
                <a:sym typeface="Arial"/>
              </a:rPr>
              <a:t>Petabytes of logs streaming from devices to AI is NON TRIVIAL.</a:t>
            </a:r>
            <a:endParaRPr sz="1800">
              <a:solidFill>
                <a:schemeClr val="lt1"/>
              </a:solidFill>
              <a:latin typeface="Arial"/>
              <a:ea typeface="Arial"/>
              <a:cs typeface="Arial"/>
              <a:sym typeface="Arial"/>
            </a:endParaRPr>
          </a:p>
          <a:p>
            <a:pPr marL="0" marR="0" lvl="0" indent="0" algn="l" rtl="0">
              <a:lnSpc>
                <a:spcPct val="100000"/>
              </a:lnSpc>
              <a:spcBef>
                <a:spcPts val="360"/>
              </a:spcBef>
              <a:spcAft>
                <a:spcPts val="0"/>
              </a:spcAft>
              <a:buSzPts val="1400"/>
              <a:buNone/>
            </a:pPr>
            <a:endParaRPr/>
          </a:p>
        </p:txBody>
      </p:sp>
      <p:sp>
        <p:nvSpPr>
          <p:cNvPr id="678" name="Google Shape;678;g2a09a80517c_0_12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67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a09a80517c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2a09a80517c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SzPts val="1400"/>
              <a:buNone/>
            </a:pPr>
            <a:r>
              <a:rPr lang="en"/>
              <a:t>We address these challenges with our Unified Analytics Platform. We provide a Cloud native service that is built on Azure and AWS eliminating significant infrastructure complexity. With Databricks Delta, we have extended Apache Spark to simplify data engineering by providing high performance at scale, and data reliability through transactional integrity. We have also packaged up all the popular ML frameworks into our Runtime to truly simplify model training and model deployment. By integrating Delta and the ML frameworks we have unified data and AI technologies under one umbrella to simplify the entire ML lifecycle.</a:t>
            </a:r>
            <a:endParaRPr/>
          </a:p>
          <a:p>
            <a:pPr marL="0" marR="0" lvl="0" indent="0" algn="l" rtl="0">
              <a:lnSpc>
                <a:spcPct val="100000"/>
              </a:lnSpc>
              <a:spcBef>
                <a:spcPts val="360"/>
              </a:spcBef>
              <a:spcAft>
                <a:spcPts val="0"/>
              </a:spcAft>
              <a:buSzPts val="1400"/>
              <a:buNone/>
            </a:pPr>
            <a:endParaRPr/>
          </a:p>
          <a:p>
            <a:pPr marL="0" marR="0" lvl="0" indent="0" algn="l" rtl="0">
              <a:lnSpc>
                <a:spcPct val="100000"/>
              </a:lnSpc>
              <a:spcBef>
                <a:spcPts val="360"/>
              </a:spcBef>
              <a:spcAft>
                <a:spcPts val="0"/>
              </a:spcAft>
              <a:buSzPts val="1400"/>
              <a:buNone/>
            </a:pPr>
            <a:r>
              <a:rPr lang="en"/>
              <a:t>Our Collaborative workspace includes the ability to run, manage jobs, leverage APIs for integrating into data engineering toolsets for data engineers; notebooks and dashboards for data scientists to explore data, build models and share work with other stakeholders. Have one common collaborative workspace for data engineers and data scientists enables the entire team to be more 10x more productive.</a:t>
            </a:r>
            <a:endParaRPr/>
          </a:p>
        </p:txBody>
      </p:sp>
      <p:sp>
        <p:nvSpPr>
          <p:cNvPr id="704" name="Google Shape;704;g2a09a80517c_0_12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68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a09a80517c_0_1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g2a09a80517c_0_13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200">
                <a:solidFill>
                  <a:schemeClr val="dk1"/>
                </a:solidFill>
                <a:latin typeface="Calibri"/>
                <a:ea typeface="Calibri"/>
                <a:cs typeface="Calibri"/>
                <a:sym typeface="Calibri"/>
              </a:rPr>
              <a:t>Azure Databricks features –</a:t>
            </a: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Enhance your teams’ productivity</a:t>
            </a:r>
            <a:endParaRPr/>
          </a:p>
          <a:p>
            <a:pPr marL="457200" lvl="1"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Get started quickly </a:t>
            </a:r>
            <a:r>
              <a:rPr lang="en" sz="1200">
                <a:solidFill>
                  <a:schemeClr val="dk1"/>
                </a:solidFill>
                <a:latin typeface="Calibri"/>
                <a:ea typeface="Calibri"/>
                <a:cs typeface="Calibri"/>
                <a:sym typeface="Calibri"/>
              </a:rPr>
              <a:t>by launching your new Spark environment with one click.</a:t>
            </a:r>
            <a:endParaRPr/>
          </a:p>
          <a:p>
            <a:pPr marL="457200" lvl="1"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Share your insights in powerful ways </a:t>
            </a:r>
            <a:r>
              <a:rPr lang="en" sz="1200">
                <a:solidFill>
                  <a:schemeClr val="dk1"/>
                </a:solidFill>
                <a:latin typeface="Calibri"/>
                <a:ea typeface="Calibri"/>
                <a:cs typeface="Calibri"/>
                <a:sym typeface="Calibri"/>
              </a:rPr>
              <a:t>through rich integration with PowerBI.</a:t>
            </a:r>
            <a:endParaRPr/>
          </a:p>
          <a:p>
            <a:pPr marL="457200" lvl="1"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Improve collaboration </a:t>
            </a:r>
            <a:r>
              <a:rPr lang="en" sz="1200">
                <a:solidFill>
                  <a:schemeClr val="dk1"/>
                </a:solidFill>
                <a:latin typeface="Calibri"/>
                <a:ea typeface="Calibri"/>
                <a:cs typeface="Calibri"/>
                <a:sym typeface="Calibri"/>
              </a:rPr>
              <a:t>amongst your analytics team through a unified workspace.</a:t>
            </a:r>
            <a:endParaRPr/>
          </a:p>
          <a:p>
            <a:pPr marL="457200" lvl="1"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Innovate faster </a:t>
            </a:r>
            <a:r>
              <a:rPr lang="en" sz="1200">
                <a:solidFill>
                  <a:schemeClr val="dk1"/>
                </a:solidFill>
                <a:latin typeface="Calibri"/>
                <a:ea typeface="Calibri"/>
                <a:cs typeface="Calibri"/>
                <a:sym typeface="Calibri"/>
              </a:rPr>
              <a:t>with native integration with rest of Azure platform.</a:t>
            </a:r>
            <a:endParaRPr/>
          </a:p>
          <a:p>
            <a:pPr marL="0" lvl="0"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Build</a:t>
            </a: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on the most compliant and trusted cloud</a:t>
            </a:r>
            <a:endParaRPr/>
          </a:p>
          <a:p>
            <a:pPr marL="457200" lvl="1"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Simplify security and identity control </a:t>
            </a:r>
            <a:r>
              <a:rPr lang="en" sz="1200">
                <a:solidFill>
                  <a:schemeClr val="dk1"/>
                </a:solidFill>
                <a:latin typeface="Calibri"/>
                <a:ea typeface="Calibri"/>
                <a:cs typeface="Calibri"/>
                <a:sym typeface="Calibri"/>
              </a:rPr>
              <a:t>with built-in integration with Active Directory.</a:t>
            </a:r>
            <a:endParaRPr/>
          </a:p>
          <a:p>
            <a:pPr marL="457200" lvl="1"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Regulate access </a:t>
            </a:r>
            <a:r>
              <a:rPr lang="en" sz="1200">
                <a:solidFill>
                  <a:schemeClr val="dk1"/>
                </a:solidFill>
                <a:latin typeface="Calibri"/>
                <a:ea typeface="Calibri"/>
                <a:cs typeface="Calibri"/>
                <a:sym typeface="Calibri"/>
              </a:rPr>
              <a:t>with fine-grained user permissions to Azure Databricks’ notebooks, clusters, jobs and data. </a:t>
            </a:r>
            <a:endParaRPr/>
          </a:p>
          <a:p>
            <a:pPr marL="457200" lvl="1"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Build with confidence on the trusted cloud </a:t>
            </a:r>
            <a:r>
              <a:rPr lang="en" sz="1200">
                <a:solidFill>
                  <a:schemeClr val="dk1"/>
                </a:solidFill>
                <a:latin typeface="Calibri"/>
                <a:ea typeface="Calibri"/>
                <a:cs typeface="Calibri"/>
                <a:sym typeface="Calibri"/>
              </a:rPr>
              <a:t>backed by unmatched support, compliance and SLAs.</a:t>
            </a:r>
            <a:endParaRPr/>
          </a:p>
          <a:p>
            <a:pPr marL="0" lvl="0"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Scale without limits</a:t>
            </a:r>
            <a:endParaRPr/>
          </a:p>
          <a:p>
            <a:pPr marL="457200" lvl="1"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Operate at massive scale </a:t>
            </a:r>
            <a:r>
              <a:rPr lang="en" sz="1200">
                <a:solidFill>
                  <a:schemeClr val="dk1"/>
                </a:solidFill>
                <a:latin typeface="Calibri"/>
                <a:ea typeface="Calibri"/>
                <a:cs typeface="Calibri"/>
                <a:sym typeface="Calibri"/>
              </a:rPr>
              <a:t>without limits globally.</a:t>
            </a:r>
            <a:endParaRPr/>
          </a:p>
          <a:p>
            <a:pPr marL="457200" lvl="1"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Accelerate data processing </a:t>
            </a:r>
            <a:r>
              <a:rPr lang="en" sz="1200">
                <a:solidFill>
                  <a:schemeClr val="dk1"/>
                </a:solidFill>
                <a:latin typeface="Calibri"/>
                <a:ea typeface="Calibri"/>
                <a:cs typeface="Calibri"/>
                <a:sym typeface="Calibri"/>
              </a:rPr>
              <a:t>with the fastest Spark engine. </a:t>
            </a:r>
            <a:endParaRPr/>
          </a:p>
          <a:p>
            <a:pPr marL="0" lvl="0" indent="0" algn="l" rtl="0">
              <a:lnSpc>
                <a:spcPct val="100000"/>
              </a:lnSpc>
              <a:spcBef>
                <a:spcPts val="0"/>
              </a:spcBef>
              <a:spcAft>
                <a:spcPts val="0"/>
              </a:spcAft>
              <a:buSzPts val="1400"/>
              <a:buNone/>
            </a:pPr>
            <a:endParaRPr/>
          </a:p>
        </p:txBody>
      </p:sp>
      <p:sp>
        <p:nvSpPr>
          <p:cNvPr id="753" name="Google Shape;753;g2a09a80517c_0_130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754" name="Google Shape;754;g2a09a80517c_0_130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582358" marR="0" lvl="0" indent="0" algn="l" rtl="0">
              <a:lnSpc>
                <a:spcPct val="100000"/>
              </a:lnSpc>
              <a:spcBef>
                <a:spcPts val="0"/>
              </a:spcBef>
              <a:spcAft>
                <a:spcPts val="0"/>
              </a:spcAft>
              <a:buClr>
                <a:srgbClr val="000000"/>
              </a:buClr>
              <a:buSzPts val="400"/>
              <a:buFont typeface="Quattrocento Sans"/>
              <a:buNone/>
            </a:pPr>
            <a:r>
              <a:rPr lang="en"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55" name="Google Shape;755;g2a09a80517c_0_1304: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 sz="1200" b="0" i="0" u="none" strike="noStrike" cap="none">
                <a:solidFill>
                  <a:srgbClr val="000000"/>
                </a:solidFill>
                <a:latin typeface="Quattrocento Sans"/>
                <a:ea typeface="Quattrocento Sans"/>
                <a:cs typeface="Quattrocento Sans"/>
                <a:sym typeface="Quattrocento Sans"/>
              </a:rPr>
              <a:t>5/22/2019 10:58 AM</a:t>
            </a:r>
            <a:endParaRPr sz="1200" b="0" i="0" u="none" strike="noStrike" cap="none">
              <a:solidFill>
                <a:srgbClr val="000000"/>
              </a:solidFill>
              <a:latin typeface="Quattrocento Sans"/>
              <a:ea typeface="Quattrocento Sans"/>
              <a:cs typeface="Quattrocento Sans"/>
              <a:sym typeface="Quattrocento Sans"/>
            </a:endParaRPr>
          </a:p>
        </p:txBody>
      </p:sp>
      <p:sp>
        <p:nvSpPr>
          <p:cNvPr id="756" name="Google Shape;756;g2a09a80517c_0_1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 sz="1200" b="0" i="0" u="none" strike="noStrike" cap="none">
                <a:solidFill>
                  <a:srgbClr val="000000"/>
                </a:solidFill>
                <a:latin typeface="Quattrocento Sans"/>
                <a:ea typeface="Quattrocento Sans"/>
                <a:cs typeface="Quattrocento Sans"/>
                <a:sym typeface="Quattrocento Sans"/>
              </a:rPr>
              <a:t>69</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a09a80517c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a09a80517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a09a80517c_0_1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g2a09a80517c_0_13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
              <a:t>Databricks, founded by the team that created Apache Spark – unified analytics platform that accelerates innovation by unifying data science, engineering &amp; business.</a:t>
            </a:r>
            <a:endParaRPr/>
          </a:p>
          <a:p>
            <a:pPr marL="171450" lvl="0" indent="-171450" algn="l" rtl="0">
              <a:lnSpc>
                <a:spcPct val="100000"/>
              </a:lnSpc>
              <a:spcBef>
                <a:spcPts val="0"/>
              </a:spcBef>
              <a:spcAft>
                <a:spcPts val="0"/>
              </a:spcAft>
              <a:buClr>
                <a:schemeClr val="dk1"/>
              </a:buClr>
              <a:buSzPts val="1200"/>
              <a:buFont typeface="Arial"/>
              <a:buChar char="•"/>
            </a:pPr>
            <a:r>
              <a:rPr lang="en"/>
              <a:t>75% of the code committed to Apache Spark comes from Databricks</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171450" algn="l" rtl="0">
              <a:lnSpc>
                <a:spcPct val="100000"/>
              </a:lnSpc>
              <a:spcBef>
                <a:spcPts val="0"/>
              </a:spcBef>
              <a:spcAft>
                <a:spcPts val="0"/>
              </a:spcAft>
              <a:buClr>
                <a:schemeClr val="dk1"/>
              </a:buClr>
              <a:buSzPts val="1200"/>
              <a:buFont typeface="Arial"/>
              <a:buChar char="•"/>
            </a:pPr>
            <a:r>
              <a:rPr lang="en" b="1"/>
              <a:t>Unified Runtime</a:t>
            </a:r>
            <a:endParaRPr/>
          </a:p>
          <a:p>
            <a:pPr marL="628650" lvl="1" indent="-171450" algn="l" rtl="0">
              <a:lnSpc>
                <a:spcPct val="100000"/>
              </a:lnSpc>
              <a:spcBef>
                <a:spcPts val="0"/>
              </a:spcBef>
              <a:spcAft>
                <a:spcPts val="0"/>
              </a:spcAft>
              <a:buClr>
                <a:schemeClr val="dk1"/>
              </a:buClr>
              <a:buSzPts val="1200"/>
              <a:buFont typeface="Arial"/>
              <a:buChar char="•"/>
            </a:pPr>
            <a:r>
              <a:rPr lang="en"/>
              <a:t>Create clusters in seconds, dynamically scale them up and down. </a:t>
            </a:r>
            <a:endParaRPr/>
          </a:p>
          <a:p>
            <a:pPr marL="628650" lvl="1" indent="-171450" algn="l" rtl="0">
              <a:lnSpc>
                <a:spcPct val="100000"/>
              </a:lnSpc>
              <a:spcBef>
                <a:spcPts val="0"/>
              </a:spcBef>
              <a:spcAft>
                <a:spcPts val="0"/>
              </a:spcAft>
              <a:buClr>
                <a:schemeClr val="dk1"/>
              </a:buClr>
              <a:buSzPts val="1200"/>
              <a:buFont typeface="Arial"/>
              <a:buChar char="•"/>
            </a:pPr>
            <a:r>
              <a:rPr lang="en"/>
              <a:t>They’ve made enhancements to Spark engine to make it 10x faster than open source Spark</a:t>
            </a:r>
            <a:endParaRPr/>
          </a:p>
          <a:p>
            <a:pPr marL="628650" lvl="1" indent="-171450" algn="l" rtl="0">
              <a:lnSpc>
                <a:spcPct val="100000"/>
              </a:lnSpc>
              <a:spcBef>
                <a:spcPts val="0"/>
              </a:spcBef>
              <a:spcAft>
                <a:spcPts val="0"/>
              </a:spcAft>
              <a:buClr>
                <a:schemeClr val="dk1"/>
              </a:buClr>
              <a:buSzPts val="1200"/>
              <a:buFont typeface="Arial"/>
              <a:buChar char="•"/>
            </a:pPr>
            <a:r>
              <a:rPr lang="en"/>
              <a:t>Serverless- </a:t>
            </a:r>
            <a:r>
              <a:rPr lang="en" sz="1600" b="0" i="0" u="none" strike="noStrike" cap="none">
                <a:solidFill>
                  <a:srgbClr val="000000"/>
                </a:solidFill>
                <a:latin typeface="Arial"/>
                <a:ea typeface="Arial"/>
                <a:cs typeface="Arial"/>
                <a:sym typeface="Arial"/>
              </a:rPr>
              <a:t>Auto-configured multi-user cluster,  Reliable sharing with fault isolation</a:t>
            </a:r>
            <a:endParaRPr/>
          </a:p>
          <a:p>
            <a:pPr marL="171450" lvl="0" indent="-95250" algn="l" rtl="0">
              <a:lnSpc>
                <a:spcPct val="100000"/>
              </a:lnSpc>
              <a:spcBef>
                <a:spcPts val="0"/>
              </a:spcBef>
              <a:spcAft>
                <a:spcPts val="0"/>
              </a:spcAft>
              <a:buClr>
                <a:schemeClr val="dk1"/>
              </a:buClr>
              <a:buSzPts val="1200"/>
              <a:buFont typeface="Arial"/>
              <a:buNone/>
            </a:pPr>
            <a:endParaRPr b="1"/>
          </a:p>
          <a:p>
            <a:pPr marL="171450" lvl="0" indent="-171450" algn="l" rtl="0">
              <a:lnSpc>
                <a:spcPct val="100000"/>
              </a:lnSpc>
              <a:spcBef>
                <a:spcPts val="0"/>
              </a:spcBef>
              <a:spcAft>
                <a:spcPts val="0"/>
              </a:spcAft>
              <a:buClr>
                <a:schemeClr val="dk1"/>
              </a:buClr>
              <a:buSzPts val="1200"/>
              <a:buFont typeface="Arial"/>
              <a:buChar char="•"/>
            </a:pPr>
            <a:r>
              <a:rPr lang="en" b="1"/>
              <a:t>Unified Collaboration</a:t>
            </a:r>
            <a:endParaRPr/>
          </a:p>
          <a:p>
            <a:pPr marL="628650" lvl="1" indent="-171450" algn="l" rtl="0">
              <a:lnSpc>
                <a:spcPct val="100000"/>
              </a:lnSpc>
              <a:spcBef>
                <a:spcPts val="0"/>
              </a:spcBef>
              <a:spcAft>
                <a:spcPts val="0"/>
              </a:spcAft>
              <a:buClr>
                <a:schemeClr val="dk1"/>
              </a:buClr>
              <a:buSzPts val="1200"/>
              <a:buFont typeface="Arial"/>
              <a:buChar char="•"/>
            </a:pPr>
            <a:r>
              <a:rPr lang="en"/>
              <a:t>Overall – a simple &amp; collaborative environment that enables your entire team to use Spark &amp; interact with your data simultaneously</a:t>
            </a:r>
            <a:endParaRPr/>
          </a:p>
          <a:p>
            <a:pPr marL="628650" lvl="1" indent="-171450" algn="l" rtl="0">
              <a:lnSpc>
                <a:spcPct val="100000"/>
              </a:lnSpc>
              <a:spcBef>
                <a:spcPts val="0"/>
              </a:spcBef>
              <a:spcAft>
                <a:spcPts val="0"/>
              </a:spcAft>
              <a:buClr>
                <a:schemeClr val="dk1"/>
              </a:buClr>
              <a:buSzPts val="1200"/>
              <a:buFont typeface="Arial"/>
              <a:buChar char="•"/>
            </a:pPr>
            <a:r>
              <a:rPr lang="en"/>
              <a:t>DE – Improve ETL performance, zero management clusters. Execute production code from within notebooks</a:t>
            </a:r>
            <a:endParaRPr/>
          </a:p>
          <a:p>
            <a:pPr marL="628650" lvl="1" indent="-171450" algn="l" rtl="0">
              <a:lnSpc>
                <a:spcPct val="100000"/>
              </a:lnSpc>
              <a:spcBef>
                <a:spcPts val="0"/>
              </a:spcBef>
              <a:spcAft>
                <a:spcPts val="0"/>
              </a:spcAft>
              <a:buClr>
                <a:schemeClr val="dk1"/>
              </a:buClr>
              <a:buSzPts val="1200"/>
              <a:buFont typeface="Arial"/>
              <a:buChar char="•"/>
            </a:pPr>
            <a:r>
              <a:rPr lang="en"/>
              <a:t>DS - For data scientists, easy data exploration in notebooks</a:t>
            </a:r>
            <a:endParaRPr/>
          </a:p>
          <a:p>
            <a:pPr marL="628650" lvl="1" indent="-171450" algn="l" rtl="0">
              <a:lnSpc>
                <a:spcPct val="100000"/>
              </a:lnSpc>
              <a:spcBef>
                <a:spcPts val="0"/>
              </a:spcBef>
              <a:spcAft>
                <a:spcPts val="0"/>
              </a:spcAft>
              <a:buClr>
                <a:schemeClr val="dk1"/>
              </a:buClr>
              <a:buSzPts val="1200"/>
              <a:buFont typeface="Arial"/>
              <a:buChar char="•"/>
            </a:pPr>
            <a:r>
              <a:rPr lang="en"/>
              <a:t>Business SME – interactive dashboards empower teams to create dynamic reports</a:t>
            </a:r>
            <a:endParaRPr/>
          </a:p>
          <a:p>
            <a:pPr marL="628650" lvl="1" indent="-95250" algn="l" rtl="0">
              <a:lnSpc>
                <a:spcPct val="100000"/>
              </a:lnSpc>
              <a:spcBef>
                <a:spcPts val="0"/>
              </a:spcBef>
              <a:spcAft>
                <a:spcPts val="0"/>
              </a:spcAft>
              <a:buClr>
                <a:schemeClr val="dk1"/>
              </a:buClr>
              <a:buSzPts val="1200"/>
              <a:buFont typeface="Arial"/>
              <a:buNone/>
            </a:pPr>
            <a:endParaRPr/>
          </a:p>
          <a:p>
            <a:pPr marL="171450" lvl="0" indent="-171450" algn="l" rtl="0">
              <a:lnSpc>
                <a:spcPct val="100000"/>
              </a:lnSpc>
              <a:spcBef>
                <a:spcPts val="0"/>
              </a:spcBef>
              <a:spcAft>
                <a:spcPts val="0"/>
              </a:spcAft>
              <a:buClr>
                <a:schemeClr val="dk1"/>
              </a:buClr>
              <a:buSzPts val="1200"/>
              <a:buFont typeface="Arial"/>
              <a:buChar char="•"/>
            </a:pPr>
            <a:r>
              <a:rPr lang="en" b="1"/>
              <a:t>Enterprise Security</a:t>
            </a:r>
            <a:endParaRPr/>
          </a:p>
          <a:p>
            <a:pPr marL="628650" lvl="1" indent="-171450" algn="l" rtl="0">
              <a:lnSpc>
                <a:spcPct val="100000"/>
              </a:lnSpc>
              <a:spcBef>
                <a:spcPts val="0"/>
              </a:spcBef>
              <a:spcAft>
                <a:spcPts val="0"/>
              </a:spcAft>
              <a:buClr>
                <a:schemeClr val="dk1"/>
              </a:buClr>
              <a:buSzPts val="1200"/>
              <a:buFont typeface="Arial"/>
              <a:buChar char="•"/>
            </a:pPr>
            <a:r>
              <a:rPr lang="en" b="0"/>
              <a:t>Encryption</a:t>
            </a:r>
            <a:endParaRPr/>
          </a:p>
          <a:p>
            <a:pPr marL="628650" lvl="1" indent="-171450" algn="l" rtl="0">
              <a:lnSpc>
                <a:spcPct val="100000"/>
              </a:lnSpc>
              <a:spcBef>
                <a:spcPts val="0"/>
              </a:spcBef>
              <a:spcAft>
                <a:spcPts val="0"/>
              </a:spcAft>
              <a:buClr>
                <a:schemeClr val="dk1"/>
              </a:buClr>
              <a:buSzPts val="1200"/>
              <a:buFont typeface="Arial"/>
              <a:buChar char="•"/>
            </a:pPr>
            <a:r>
              <a:rPr lang="en" b="0"/>
              <a:t>Fine grained  Role-based access control (files, clusters, code, application, dashboard)</a:t>
            </a:r>
            <a:endParaRPr/>
          </a:p>
          <a:p>
            <a:pPr marL="628650" lvl="1" indent="-171450" algn="l" rtl="0">
              <a:lnSpc>
                <a:spcPct val="100000"/>
              </a:lnSpc>
              <a:spcBef>
                <a:spcPts val="0"/>
              </a:spcBef>
              <a:spcAft>
                <a:spcPts val="0"/>
              </a:spcAft>
              <a:buClr>
                <a:schemeClr val="dk1"/>
              </a:buClr>
              <a:buSzPts val="1200"/>
              <a:buFont typeface="Arial"/>
              <a:buChar char="•"/>
            </a:pPr>
            <a:r>
              <a:rPr lang="en" b="0"/>
              <a:t>Compliance</a:t>
            </a:r>
            <a:endParaRPr/>
          </a:p>
          <a:p>
            <a:pPr marL="628650" lvl="1" indent="-95250" algn="l" rtl="0">
              <a:lnSpc>
                <a:spcPct val="100000"/>
              </a:lnSpc>
              <a:spcBef>
                <a:spcPts val="0"/>
              </a:spcBef>
              <a:spcAft>
                <a:spcPts val="0"/>
              </a:spcAft>
              <a:buClr>
                <a:schemeClr val="dk1"/>
              </a:buClr>
              <a:buSzPts val="1200"/>
              <a:buFont typeface="Arial"/>
              <a:buNone/>
            </a:pPr>
            <a:endParaRPr b="0"/>
          </a:p>
          <a:p>
            <a:pPr marL="628650" lvl="1" indent="-95250" algn="l" rtl="0">
              <a:lnSpc>
                <a:spcPct val="100000"/>
              </a:lnSpc>
              <a:spcBef>
                <a:spcPts val="0"/>
              </a:spcBef>
              <a:spcAft>
                <a:spcPts val="0"/>
              </a:spcAft>
              <a:buClr>
                <a:schemeClr val="dk1"/>
              </a:buClr>
              <a:buSzPts val="1200"/>
              <a:buFont typeface="Arial"/>
              <a:buNone/>
            </a:pPr>
            <a:endParaRPr b="0"/>
          </a:p>
          <a:p>
            <a:pPr marL="171450" lvl="0" indent="-95250" algn="l" rtl="0">
              <a:lnSpc>
                <a:spcPct val="100000"/>
              </a:lnSpc>
              <a:spcBef>
                <a:spcPts val="0"/>
              </a:spcBef>
              <a:spcAft>
                <a:spcPts val="0"/>
              </a:spcAft>
              <a:buClr>
                <a:schemeClr val="dk1"/>
              </a:buClr>
              <a:buSzPts val="1200"/>
              <a:buFont typeface="Arial"/>
              <a:buNone/>
            </a:pPr>
            <a:endParaRPr/>
          </a:p>
          <a:p>
            <a:pPr marL="171450" lvl="0" indent="-171450" algn="l" rtl="0">
              <a:lnSpc>
                <a:spcPct val="100000"/>
              </a:lnSpc>
              <a:spcBef>
                <a:spcPts val="0"/>
              </a:spcBef>
              <a:spcAft>
                <a:spcPts val="0"/>
              </a:spcAft>
              <a:buClr>
                <a:schemeClr val="dk1"/>
              </a:buClr>
              <a:buSzPts val="1200"/>
              <a:buFont typeface="Arial"/>
              <a:buChar char="•"/>
            </a:pPr>
            <a:r>
              <a:rPr lang="en" b="1"/>
              <a:t>Rest APIs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DE – DBIO, SPARK, API’s , JOBS</a:t>
            </a:r>
            <a:endParaRPr/>
          </a:p>
          <a:p>
            <a:pPr marL="0" lvl="0" indent="0" algn="l" rtl="0">
              <a:lnSpc>
                <a:spcPct val="100000"/>
              </a:lnSpc>
              <a:spcBef>
                <a:spcPts val="0"/>
              </a:spcBef>
              <a:spcAft>
                <a:spcPts val="0"/>
              </a:spcAft>
              <a:buSzPts val="1400"/>
              <a:buNone/>
            </a:pPr>
            <a:r>
              <a:rPr lang="en"/>
              <a:t>DS – Spark and Serverless, Interactive Data Science</a:t>
            </a:r>
            <a:endParaRPr/>
          </a:p>
          <a:p>
            <a:pPr marL="0" lvl="0" indent="0" algn="l" rtl="0">
              <a:lnSpc>
                <a:spcPct val="100000"/>
              </a:lnSpc>
              <a:spcBef>
                <a:spcPts val="0"/>
              </a:spcBef>
              <a:spcAft>
                <a:spcPts val="0"/>
              </a:spcAft>
              <a:buSzPts val="1400"/>
              <a:buNone/>
            </a:pPr>
            <a:r>
              <a:rPr lang="en"/>
              <a:t>Data Products - Everything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Creators of Spark</a:t>
            </a:r>
            <a:endParaRPr/>
          </a:p>
          <a:p>
            <a:pPr marL="0" lvl="0" indent="0" algn="l" rtl="0">
              <a:lnSpc>
                <a:spcPct val="100000"/>
              </a:lnSpc>
              <a:spcBef>
                <a:spcPts val="0"/>
              </a:spcBef>
              <a:spcAft>
                <a:spcPts val="0"/>
              </a:spcAft>
              <a:buSzPts val="1400"/>
              <a:buNone/>
            </a:pPr>
            <a:r>
              <a:rPr lang="en"/>
              <a:t>Training People</a:t>
            </a:r>
            <a:endParaRPr/>
          </a:p>
          <a:p>
            <a:pPr marL="0" lvl="0" indent="0" algn="l" rtl="0">
              <a:lnSpc>
                <a:spcPct val="100000"/>
              </a:lnSpc>
              <a:spcBef>
                <a:spcPts val="0"/>
              </a:spcBef>
              <a:spcAft>
                <a:spcPts val="0"/>
              </a:spcAft>
              <a:buSzPts val="1400"/>
              <a:buNone/>
            </a:pPr>
            <a:r>
              <a:rPr lang="en"/>
              <a:t>Number of Customers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Ingest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Workflow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Schedule / Run / Monitor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Execute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Troubleshoot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Debug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Production Jobs</a:t>
            </a:r>
            <a:endParaRPr/>
          </a:p>
          <a:p>
            <a:pPr marL="0" lvl="0" indent="0" algn="l" rtl="0">
              <a:lnSpc>
                <a:spcPct val="100000"/>
              </a:lnSpc>
              <a:spcBef>
                <a:spcPts val="0"/>
              </a:spcBef>
              <a:spcAft>
                <a:spcPts val="0"/>
              </a:spcAft>
              <a:buSzPts val="1400"/>
              <a:buNone/>
            </a:pPr>
            <a:r>
              <a:rPr lang="en"/>
              <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Ingest, ETL, Scheduling, Monitoring</a:t>
            </a:r>
            <a:endParaRPr/>
          </a:p>
        </p:txBody>
      </p:sp>
      <p:sp>
        <p:nvSpPr>
          <p:cNvPr id="791" name="Google Shape;791;g2a09a80517c_0_13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70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62907ecde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62907ecde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https://learn.microsoft.com/en-us/azure/databricks/introduction/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a0c82469bf_0_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a0c82469bf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62907ecde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62907ecde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a0c82469bf_0_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a0c82469bf_0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62907ecde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62907ecde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a0c82469bf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a0c82469bf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https://learn.microsoft.com/en-us/azure/databricks/machine-learning/</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a0c82469bf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a0c82469bf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a0c82469bf_0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a0c82469bf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a0c82469bf_0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a0c82469bf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a09a80517c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a09a80517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a0c82469bf_0_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a0c82469bf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a0c82469bf_0_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a0c82469bf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a09a80517c_0_1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a09a80517c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09a80517c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09a80517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71152" y="164829"/>
            <a:ext cx="8615700" cy="412500"/>
          </a:xfrm>
          <a:prstGeom prst="rect">
            <a:avLst/>
          </a:prstGeom>
          <a:noFill/>
          <a:ln>
            <a:noFill/>
          </a:ln>
        </p:spPr>
        <p:txBody>
          <a:bodyPr spcFirstLastPara="1" wrap="square" lIns="68575" tIns="68575" rIns="68575" bIns="68575" anchor="t" anchorCtr="0">
            <a:normAutofit/>
          </a:bodyPr>
          <a:lstStyle>
            <a:lvl1pPr marR="0" lvl="0" algn="ctr" rtl="0">
              <a:lnSpc>
                <a:spcPct val="90000"/>
              </a:lnSpc>
              <a:spcBef>
                <a:spcPts val="600"/>
              </a:spcBef>
              <a:spcAft>
                <a:spcPts val="0"/>
              </a:spcAft>
              <a:buSzPts val="1100"/>
              <a:buNone/>
              <a:defRPr sz="3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1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40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sldNum" idx="12"/>
          </p:nvPr>
        </p:nvSpPr>
        <p:spPr>
          <a:xfrm>
            <a:off x="8815766" y="4834832"/>
            <a:ext cx="257100" cy="222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53" name="Google Shape;53;p13"/>
          <p:cNvPicPr preferRelativeResize="0"/>
          <p:nvPr/>
        </p:nvPicPr>
        <p:blipFill rotWithShape="1">
          <a:blip r:embed="rId2">
            <a:alphaModFix/>
          </a:blip>
          <a:srcRect/>
          <a:stretch/>
        </p:blipFill>
        <p:spPr>
          <a:xfrm>
            <a:off x="199757" y="4840370"/>
            <a:ext cx="1050506" cy="1785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a:stretch/>
        </p:blipFill>
        <p:spPr>
          <a:xfrm>
            <a:off x="7919917" y="4840370"/>
            <a:ext cx="1050506" cy="178586"/>
          </a:xfrm>
          <a:prstGeom prst="rect">
            <a:avLst/>
          </a:prstGeom>
          <a:noFill/>
          <a:ln>
            <a:noFill/>
          </a:ln>
        </p:spPr>
      </p:pic>
      <p:sp>
        <p:nvSpPr>
          <p:cNvPr id="56" name="Google Shape;56;p14"/>
          <p:cNvSpPr txBox="1">
            <a:spLocks noGrp="1"/>
          </p:cNvSpPr>
          <p:nvPr>
            <p:ph type="body" idx="1"/>
          </p:nvPr>
        </p:nvSpPr>
        <p:spPr>
          <a:xfrm>
            <a:off x="363538" y="1589564"/>
            <a:ext cx="8399400" cy="1776000"/>
          </a:xfrm>
          <a:prstGeom prst="rect">
            <a:avLst/>
          </a:prstGeom>
          <a:noFill/>
          <a:ln>
            <a:noFill/>
          </a:ln>
        </p:spPr>
        <p:txBody>
          <a:bodyPr spcFirstLastPara="1" wrap="square" lIns="68575" tIns="68575" rIns="68575" bIns="68575" anchor="ctr" anchorCtr="0">
            <a:normAutofit/>
          </a:bodyPr>
          <a:lstStyle>
            <a:lvl1pPr marL="457200" marR="0" lvl="0" indent="-228600" algn="ctr" rtl="0">
              <a:lnSpc>
                <a:spcPct val="100000"/>
              </a:lnSpc>
              <a:spcBef>
                <a:spcPts val="1100"/>
              </a:spcBef>
              <a:spcAft>
                <a:spcPts val="0"/>
              </a:spcAft>
              <a:buClr>
                <a:schemeClr val="lt1"/>
              </a:buClr>
              <a:buSzPts val="3600"/>
              <a:buFont typeface="Arial"/>
              <a:buNone/>
              <a:defRPr sz="5400" b="0" i="0" u="none" strike="noStrike" cap="none">
                <a:solidFill>
                  <a:schemeClr val="lt1"/>
                </a:solidFill>
                <a:latin typeface="Arial"/>
                <a:ea typeface="Arial"/>
                <a:cs typeface="Arial"/>
                <a:sym typeface="Arial"/>
              </a:defRPr>
            </a:lvl1pPr>
            <a:lvl2pPr marL="914400" marR="0" lvl="1" indent="-22860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Arial"/>
                <a:ea typeface="Arial"/>
                <a:cs typeface="Arial"/>
                <a:sym typeface="Arial"/>
              </a:defRPr>
            </a:lvl2pPr>
            <a:lvl3pPr marL="1371600" marR="0" lvl="2" indent="-228600" algn="l" rtl="0">
              <a:lnSpc>
                <a:spcPct val="100000"/>
              </a:lnSpc>
              <a:spcBef>
                <a:spcPts val="400"/>
              </a:spcBef>
              <a:spcAft>
                <a:spcPts val="0"/>
              </a:spcAft>
              <a:buClr>
                <a:schemeClr val="lt1"/>
              </a:buClr>
              <a:buSzPts val="1100"/>
              <a:buFont typeface="Merriweather Sans"/>
              <a:buNone/>
              <a:defRPr sz="1800" b="0" i="0" u="none" strike="noStrike" cap="none">
                <a:solidFill>
                  <a:schemeClr val="lt1"/>
                </a:solidFill>
                <a:latin typeface="Arial"/>
                <a:ea typeface="Arial"/>
                <a:cs typeface="Arial"/>
                <a:sym typeface="Arial"/>
              </a:defRPr>
            </a:lvl3pPr>
            <a:lvl4pPr marL="1828800" marR="0" lvl="3" indent="-228600" algn="l" rtl="0">
              <a:lnSpc>
                <a:spcPct val="100000"/>
              </a:lnSpc>
              <a:spcBef>
                <a:spcPts val="400"/>
              </a:spcBef>
              <a:spcAft>
                <a:spcPts val="0"/>
              </a:spcAft>
              <a:buClr>
                <a:schemeClr val="lt1"/>
              </a:buClr>
              <a:buSzPts val="12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100000"/>
              </a:lnSpc>
              <a:spcBef>
                <a:spcPts val="300"/>
              </a:spcBef>
              <a:spcAft>
                <a:spcPts val="0"/>
              </a:spcAft>
              <a:buClr>
                <a:schemeClr val="lt1"/>
              </a:buClr>
              <a:buSzPts val="1000"/>
              <a:buFont typeface="Merriweather Sans"/>
              <a:buNone/>
              <a:defRPr sz="1600" b="0" i="0" u="none" strike="noStrike" cap="none">
                <a:solidFill>
                  <a:schemeClr val="lt1"/>
                </a:solidFill>
                <a:latin typeface="Arial"/>
                <a:ea typeface="Arial"/>
                <a:cs typeface="Arial"/>
                <a:sym typeface="Arial"/>
              </a:defRPr>
            </a:lvl5pPr>
            <a:lvl6pPr marL="2743200" marR="0" lvl="5"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201930" y="217135"/>
            <a:ext cx="8742000" cy="674700"/>
          </a:xfrm>
          <a:prstGeom prst="rect">
            <a:avLst/>
          </a:prstGeom>
          <a:noFill/>
          <a:ln>
            <a:noFill/>
          </a:ln>
        </p:spPr>
        <p:txBody>
          <a:bodyPr spcFirstLastPara="1" wrap="square" lIns="109725" tIns="68575" rIns="109725" bIns="68575" anchor="t" anchorCtr="0">
            <a:normAutofit/>
          </a:bodyPr>
          <a:lstStyle>
            <a:lvl1pPr lvl="0" algn="l" rtl="0">
              <a:lnSpc>
                <a:spcPct val="90000"/>
              </a:lnSpc>
              <a:spcBef>
                <a:spcPts val="0"/>
              </a:spcBef>
              <a:spcAft>
                <a:spcPts val="0"/>
              </a:spcAft>
              <a:buClr>
                <a:schemeClr val="dk2"/>
              </a:buClr>
              <a:buSzPts val="3300"/>
              <a:buFont typeface="Quattrocento Sans"/>
              <a:buNone/>
              <a:defRPr sz="33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jpg"/><Relationship Id="rId10" Type="http://schemas.openxmlformats.org/officeDocument/2006/relationships/image" Target="../media/image25.png"/><Relationship Id="rId4" Type="http://schemas.openxmlformats.org/officeDocument/2006/relationships/image" Target="../media/image19.jpg"/><Relationship Id="rId9"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cloud.google.com/blog/products/devops-sre/announcing-dora-2021-accelerate-state-of-devops-report"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hyperlink" Target="https://www.youtube.com/watch?v=WQ520rWgd9A&amp;ab_channel=FlinkForward" TargetMode="Externa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info.algorithmia.com/hubfs/2019/Whitepapers/The-State-of-Enterprise-ML-2020/Algorithmia_2020_State_of_Enterprise_ML.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64.xml"/><Relationship Id="rId16"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6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1.png"/><Relationship Id="rId4" Type="http://schemas.openxmlformats.org/officeDocument/2006/relationships/image" Target="../media/image55.png"/><Relationship Id="rId9"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65.png"/><Relationship Id="rId11" Type="http://schemas.openxmlformats.org/officeDocument/2006/relationships/image" Target="../media/image58.png"/><Relationship Id="rId5" Type="http://schemas.openxmlformats.org/officeDocument/2006/relationships/image" Target="../media/image72.png"/><Relationship Id="rId10" Type="http://schemas.openxmlformats.org/officeDocument/2006/relationships/image" Target="../media/image56.png"/><Relationship Id="rId4" Type="http://schemas.openxmlformats.org/officeDocument/2006/relationships/image" Target="../media/image74.png"/><Relationship Id="rId9" Type="http://schemas.openxmlformats.org/officeDocument/2006/relationships/image" Target="../media/image59.png"/></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0.png"/><Relationship Id="rId2" Type="http://schemas.openxmlformats.org/officeDocument/2006/relationships/notesSlide" Target="../notesSlides/notesSlide68.xml"/><Relationship Id="rId16" Type="http://schemas.openxmlformats.org/officeDocument/2006/relationships/image" Target="../media/image89.png"/><Relationship Id="rId1" Type="http://schemas.openxmlformats.org/officeDocument/2006/relationships/slideLayout" Target="../slideLayouts/slideLayout13.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5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14.xml"/><Relationship Id="rId5" Type="http://schemas.openxmlformats.org/officeDocument/2006/relationships/image" Target="../media/image93.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hyperlink" Target="https://learn.microsoft.com/en-us/azure/databricks/machine-learning/model-serving/" TargetMode="External"/><Relationship Id="rId3" Type="http://schemas.openxmlformats.org/officeDocument/2006/relationships/hyperlink" Target="https://learn.microsoft.com/en-us/azure/databricks/data-governance/unity-catalog/" TargetMode="External"/><Relationship Id="rId7" Type="http://schemas.openxmlformats.org/officeDocument/2006/relationships/hyperlink" Target="https://learn.microsoft.com/en-us/azure/databricks/mlflow/tracking"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hyperlink" Target="https://learn.microsoft.com/en-us/azure/databricks/machine-learning/automl/" TargetMode="External"/><Relationship Id="rId5" Type="http://schemas.openxmlformats.org/officeDocument/2006/relationships/hyperlink" Target="https://learn.microsoft.com/en-us/azure/databricks/machine-learning/feature-store/" TargetMode="External"/><Relationship Id="rId10" Type="http://schemas.openxmlformats.org/officeDocument/2006/relationships/hyperlink" Target="https://learn.microsoft.com/en-us/azure/databricks/repos/" TargetMode="External"/><Relationship Id="rId4" Type="http://schemas.openxmlformats.org/officeDocument/2006/relationships/hyperlink" Target="https://learn.microsoft.com/en-us/azure/databricks/lakehouse-monitoring/" TargetMode="External"/><Relationship Id="rId9" Type="http://schemas.openxmlformats.org/officeDocument/2006/relationships/hyperlink" Target="https://learn.microsoft.com/en-us/azure/databricks/workflow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MLOPs with DataBricks</a:t>
            </a:r>
            <a:endParaRPr/>
          </a:p>
        </p:txBody>
      </p:sp>
      <p:sp>
        <p:nvSpPr>
          <p:cNvPr id="64" name="Google Shape;64;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Infrastructure as code</a:t>
            </a:r>
            <a:endParaRPr/>
          </a:p>
        </p:txBody>
      </p:sp>
      <p:sp>
        <p:nvSpPr>
          <p:cNvPr id="123" name="Google Shape;123;p25"/>
          <p:cNvSpPr txBox="1">
            <a:spLocks noGrp="1"/>
          </p:cNvSpPr>
          <p:nvPr>
            <p:ph type="body" idx="1"/>
          </p:nvPr>
        </p:nvSpPr>
        <p:spPr>
          <a:xfrm>
            <a:off x="1297500" y="1321925"/>
            <a:ext cx="7702200" cy="1218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b="1"/>
              <a:t>Infrastructure as code</a:t>
            </a:r>
            <a:r>
              <a:rPr lang="en"/>
              <a:t> defines system resources and topologies in a descriptive manner that allows teams to manage those resources as they would code. Those definitions can also be stored and versioned in version control systems, where they can be reviewed and reverted—again like code.</a:t>
            </a:r>
            <a:endParaRPr/>
          </a:p>
        </p:txBody>
      </p:sp>
      <p:pic>
        <p:nvPicPr>
          <p:cNvPr id="124" name="Google Shape;124;p25"/>
          <p:cNvPicPr preferRelativeResize="0"/>
          <p:nvPr/>
        </p:nvPicPr>
        <p:blipFill>
          <a:blip r:embed="rId3">
            <a:alphaModFix/>
          </a:blip>
          <a:stretch>
            <a:fillRect/>
          </a:stretch>
        </p:blipFill>
        <p:spPr>
          <a:xfrm>
            <a:off x="152400" y="1430900"/>
            <a:ext cx="992700" cy="1000642"/>
          </a:xfrm>
          <a:prstGeom prst="rect">
            <a:avLst/>
          </a:prstGeom>
          <a:noFill/>
          <a:ln>
            <a:noFill/>
          </a:ln>
        </p:spPr>
      </p:pic>
      <p:pic>
        <p:nvPicPr>
          <p:cNvPr id="125" name="Google Shape;125;p25"/>
          <p:cNvPicPr preferRelativeResize="0"/>
          <p:nvPr/>
        </p:nvPicPr>
        <p:blipFill>
          <a:blip r:embed="rId4">
            <a:alphaModFix/>
          </a:blip>
          <a:stretch>
            <a:fillRect/>
          </a:stretch>
        </p:blipFill>
        <p:spPr>
          <a:xfrm>
            <a:off x="4671100" y="2392525"/>
            <a:ext cx="4161200" cy="261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Configuration management</a:t>
            </a:r>
            <a:endParaRPr/>
          </a:p>
        </p:txBody>
      </p:sp>
      <p:sp>
        <p:nvSpPr>
          <p:cNvPr id="131" name="Google Shape;131;p26"/>
          <p:cNvSpPr txBox="1">
            <a:spLocks noGrp="1"/>
          </p:cNvSpPr>
          <p:nvPr>
            <p:ph type="body" idx="1"/>
          </p:nvPr>
        </p:nvSpPr>
        <p:spPr>
          <a:xfrm>
            <a:off x="173625" y="1017725"/>
            <a:ext cx="4617000" cy="36090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b="1"/>
              <a:t>Configuration management</a:t>
            </a:r>
            <a:r>
              <a:rPr lang="en"/>
              <a:t> refers to managing the state of resources in a system including servers, virtual machines, and databases. Using configuration management tools, teams can roll out changes in a controlled, systematic way, reducing the risks of modifying system configuration. Teams use configuration management tools to track system state and help avoid configuration drift, which is how a system resource’s configuration deviates over time from the desired state defined for it.</a:t>
            </a:r>
            <a:endParaRPr/>
          </a:p>
        </p:txBody>
      </p:sp>
      <p:pic>
        <p:nvPicPr>
          <p:cNvPr id="132" name="Google Shape;132;p26"/>
          <p:cNvPicPr preferRelativeResize="0"/>
          <p:nvPr/>
        </p:nvPicPr>
        <p:blipFill>
          <a:blip r:embed="rId3">
            <a:alphaModFix/>
          </a:blip>
          <a:stretch>
            <a:fillRect/>
          </a:stretch>
        </p:blipFill>
        <p:spPr>
          <a:xfrm>
            <a:off x="4716925" y="1830025"/>
            <a:ext cx="4115374" cy="1620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7"/>
          <p:cNvPicPr preferRelativeResize="0"/>
          <p:nvPr/>
        </p:nvPicPr>
        <p:blipFill>
          <a:blip r:embed="rId3">
            <a:alphaModFix/>
          </a:blip>
          <a:stretch>
            <a:fillRect/>
          </a:stretch>
        </p:blipFill>
        <p:spPr>
          <a:xfrm>
            <a:off x="818250" y="807075"/>
            <a:ext cx="7333574" cy="363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Continuous monitoring</a:t>
            </a:r>
            <a:endParaRPr/>
          </a:p>
        </p:txBody>
      </p:sp>
      <p:sp>
        <p:nvSpPr>
          <p:cNvPr id="143" name="Google Shape;14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Continuous monitoring</a:t>
            </a:r>
            <a:r>
              <a:rPr lang="en"/>
              <a:t> means having full, real-time visibility into the performance and health of the entire application stack. This visibility ranges from the underlying infrastructure running the application to higher-level software components. Visibility is accomplished through the collection of telemetry and metadata and setting of alerts for predefined conditions that warrant attention from an operator.</a:t>
            </a:r>
            <a:endParaRPr/>
          </a:p>
        </p:txBody>
      </p:sp>
      <p:pic>
        <p:nvPicPr>
          <p:cNvPr id="144" name="Google Shape;144;p28"/>
          <p:cNvPicPr preferRelativeResize="0"/>
          <p:nvPr/>
        </p:nvPicPr>
        <p:blipFill>
          <a:blip r:embed="rId3">
            <a:alphaModFix/>
          </a:blip>
          <a:stretch>
            <a:fillRect/>
          </a:stretch>
        </p:blipFill>
        <p:spPr>
          <a:xfrm>
            <a:off x="2062975" y="2940630"/>
            <a:ext cx="4111551" cy="2202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Planning</a:t>
            </a:r>
            <a:endParaRPr/>
          </a:p>
        </p:txBody>
      </p:sp>
      <p:sp>
        <p:nvSpPr>
          <p:cNvPr id="150" name="Google Shape;150;p29"/>
          <p:cNvSpPr txBox="1">
            <a:spLocks noGrp="1"/>
          </p:cNvSpPr>
          <p:nvPr>
            <p:ph type="body" idx="1"/>
          </p:nvPr>
        </p:nvSpPr>
        <p:spPr>
          <a:xfrm>
            <a:off x="1241900" y="1039300"/>
            <a:ext cx="7038900" cy="29112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0"/>
              </a:spcAft>
              <a:buNone/>
            </a:pPr>
            <a:r>
              <a:rPr lang="en"/>
              <a:t>In the planning phase, DevOps teams ideate, define, and describe the features and capabilities of the applications and systems they plan to build. Teams track task progress at low and high levels of granularity, from single products to multiple product portfolios. Teams use the following DevOps practices to plan with agility and visibility:</a:t>
            </a:r>
            <a:endParaRPr/>
          </a:p>
          <a:p>
            <a:pPr marL="0" lvl="0" indent="0" algn="l" rtl="0">
              <a:spcBef>
                <a:spcPts val="1200"/>
              </a:spcBef>
              <a:spcAft>
                <a:spcPts val="0"/>
              </a:spcAft>
              <a:buNone/>
            </a:pPr>
            <a:endParaRPr/>
          </a:p>
          <a:p>
            <a:pPr marL="457200" lvl="0" indent="-317182" algn="l" rtl="0">
              <a:spcBef>
                <a:spcPts val="1200"/>
              </a:spcBef>
              <a:spcAft>
                <a:spcPts val="0"/>
              </a:spcAft>
              <a:buSzPct val="100000"/>
              <a:buChar char="●"/>
            </a:pPr>
            <a:r>
              <a:rPr lang="en"/>
              <a:t>Create backlogs.</a:t>
            </a:r>
            <a:endParaRPr/>
          </a:p>
          <a:p>
            <a:pPr marL="457200" lvl="0" indent="-317182" algn="l" rtl="0">
              <a:spcBef>
                <a:spcPts val="0"/>
              </a:spcBef>
              <a:spcAft>
                <a:spcPts val="0"/>
              </a:spcAft>
              <a:buSzPct val="100000"/>
              <a:buChar char="●"/>
            </a:pPr>
            <a:r>
              <a:rPr lang="en"/>
              <a:t>Track bugs.</a:t>
            </a:r>
            <a:endParaRPr/>
          </a:p>
          <a:p>
            <a:pPr marL="457200" lvl="0" indent="-317182" algn="l" rtl="0">
              <a:spcBef>
                <a:spcPts val="0"/>
              </a:spcBef>
              <a:spcAft>
                <a:spcPts val="0"/>
              </a:spcAft>
              <a:buSzPct val="100000"/>
              <a:buChar char="●"/>
            </a:pPr>
            <a:r>
              <a:rPr lang="en"/>
              <a:t>Manage Agile software development with Scrum.</a:t>
            </a:r>
            <a:endParaRPr/>
          </a:p>
          <a:p>
            <a:pPr marL="457200" lvl="0" indent="-317182" algn="l" rtl="0">
              <a:spcBef>
                <a:spcPts val="0"/>
              </a:spcBef>
              <a:spcAft>
                <a:spcPts val="0"/>
              </a:spcAft>
              <a:buSzPct val="100000"/>
              <a:buChar char="●"/>
            </a:pPr>
            <a:r>
              <a:rPr lang="en"/>
              <a:t>Use Kanban boards.</a:t>
            </a:r>
            <a:endParaRPr/>
          </a:p>
          <a:p>
            <a:pPr marL="457200" lvl="0" indent="-317182" algn="l" rtl="0">
              <a:spcBef>
                <a:spcPts val="0"/>
              </a:spcBef>
              <a:spcAft>
                <a:spcPts val="0"/>
              </a:spcAft>
              <a:buSzPct val="100000"/>
              <a:buChar char="●"/>
            </a:pPr>
            <a:r>
              <a:rPr lang="en"/>
              <a:t>Visualize progress with dashboards.</a:t>
            </a:r>
            <a:endParaRPr/>
          </a:p>
        </p:txBody>
      </p:sp>
      <p:pic>
        <p:nvPicPr>
          <p:cNvPr id="151" name="Google Shape;151;p29"/>
          <p:cNvPicPr preferRelativeResize="0"/>
          <p:nvPr/>
        </p:nvPicPr>
        <p:blipFill>
          <a:blip r:embed="rId3">
            <a:alphaModFix/>
          </a:blip>
          <a:stretch>
            <a:fillRect/>
          </a:stretch>
        </p:blipFill>
        <p:spPr>
          <a:xfrm>
            <a:off x="5824288" y="2135150"/>
            <a:ext cx="2619375" cy="175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Development</a:t>
            </a:r>
            <a:endParaRPr/>
          </a:p>
        </p:txBody>
      </p:sp>
      <p:sp>
        <p:nvSpPr>
          <p:cNvPr id="157" name="Google Shape;157;p30"/>
          <p:cNvSpPr txBox="1">
            <a:spLocks noGrp="1"/>
          </p:cNvSpPr>
          <p:nvPr>
            <p:ph type="body" idx="1"/>
          </p:nvPr>
        </p:nvSpPr>
        <p:spPr>
          <a:xfrm>
            <a:off x="1297500" y="984150"/>
            <a:ext cx="7683600" cy="3929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The development phase includes all aspects of developing software code. In this phase, DevOps teams do the following tasks:</a:t>
            </a:r>
            <a:endParaRPr/>
          </a:p>
          <a:p>
            <a:pPr marL="0" lvl="0" indent="0" algn="l" rtl="0">
              <a:spcBef>
                <a:spcPts val="1200"/>
              </a:spcBef>
              <a:spcAft>
                <a:spcPts val="0"/>
              </a:spcAft>
              <a:buNone/>
            </a:pPr>
            <a:r>
              <a:rPr lang="en"/>
              <a:t>Select a development environment.</a:t>
            </a:r>
            <a:endParaRPr/>
          </a:p>
          <a:p>
            <a:pPr marL="457200" lvl="0" indent="-334327" algn="l" rtl="0">
              <a:spcBef>
                <a:spcPts val="1200"/>
              </a:spcBef>
              <a:spcAft>
                <a:spcPts val="0"/>
              </a:spcAft>
              <a:buSzPct val="100000"/>
              <a:buChar char="●"/>
            </a:pPr>
            <a:r>
              <a:rPr lang="en"/>
              <a:t>Write, test, review, and integrate the code.</a:t>
            </a:r>
            <a:endParaRPr/>
          </a:p>
          <a:p>
            <a:pPr marL="457200" lvl="0" indent="-334327" algn="l" rtl="0">
              <a:spcBef>
                <a:spcPts val="0"/>
              </a:spcBef>
              <a:spcAft>
                <a:spcPts val="0"/>
              </a:spcAft>
              <a:buSzPct val="100000"/>
              <a:buChar char="●"/>
            </a:pPr>
            <a:r>
              <a:rPr lang="en"/>
              <a:t>Build the code into artifacts to deploy into various environments.</a:t>
            </a:r>
            <a:endParaRPr/>
          </a:p>
          <a:p>
            <a:pPr marL="457200" lvl="0" indent="-334327" algn="l" rtl="0">
              <a:spcBef>
                <a:spcPts val="0"/>
              </a:spcBef>
              <a:spcAft>
                <a:spcPts val="0"/>
              </a:spcAft>
              <a:buSzPct val="100000"/>
              <a:buChar char="●"/>
            </a:pPr>
            <a:r>
              <a:rPr lang="en"/>
              <a:t>Use version control, usually Git, to collaborate on code and work in parallel.</a:t>
            </a:r>
            <a:endParaRPr/>
          </a:p>
          <a:p>
            <a:pPr marL="457200" lvl="0" indent="-334327" algn="l" rtl="0">
              <a:spcBef>
                <a:spcPts val="0"/>
              </a:spcBef>
              <a:spcAft>
                <a:spcPts val="0"/>
              </a:spcAft>
              <a:buSzPct val="100000"/>
              <a:buChar char="●"/>
            </a:pPr>
            <a:r>
              <a:rPr lang="en"/>
              <a:t>To innovate rapidly without sacrificing quality, stability, and productivity, DevOps teams</a:t>
            </a:r>
            <a:endParaRPr/>
          </a:p>
          <a:p>
            <a:pPr marL="0" lvl="0" indent="0" algn="l" rtl="0">
              <a:spcBef>
                <a:spcPts val="1200"/>
              </a:spcBef>
              <a:spcAft>
                <a:spcPts val="0"/>
              </a:spcAft>
              <a:buNone/>
            </a:pPr>
            <a:r>
              <a:rPr lang="en"/>
              <a:t>Use highly productive tools.</a:t>
            </a:r>
            <a:endParaRPr/>
          </a:p>
          <a:p>
            <a:pPr marL="457200" lvl="0" indent="-334327" algn="l" rtl="0">
              <a:spcBef>
                <a:spcPts val="1200"/>
              </a:spcBef>
              <a:spcAft>
                <a:spcPts val="0"/>
              </a:spcAft>
              <a:buSzPct val="100000"/>
              <a:buChar char="●"/>
            </a:pPr>
            <a:r>
              <a:rPr lang="en"/>
              <a:t>Automate mundane and manual steps.</a:t>
            </a:r>
            <a:endParaRPr/>
          </a:p>
          <a:p>
            <a:pPr marL="457200" lvl="0" indent="-334327" algn="l" rtl="0">
              <a:spcBef>
                <a:spcPts val="0"/>
              </a:spcBef>
              <a:spcAft>
                <a:spcPts val="0"/>
              </a:spcAft>
              <a:buSzPct val="100000"/>
              <a:buChar char="●"/>
            </a:pPr>
            <a:r>
              <a:rPr lang="en"/>
              <a:t>Iterate in small increments through automated testing and continuous integration (CI).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Deliver</a:t>
            </a:r>
            <a:endParaRPr/>
          </a:p>
        </p:txBody>
      </p:sp>
      <p:sp>
        <p:nvSpPr>
          <p:cNvPr id="163" name="Google Shape;163;p31"/>
          <p:cNvSpPr txBox="1">
            <a:spLocks noGrp="1"/>
          </p:cNvSpPr>
          <p:nvPr>
            <p:ph type="body" idx="1"/>
          </p:nvPr>
        </p:nvSpPr>
        <p:spPr>
          <a:xfrm>
            <a:off x="1232625" y="956350"/>
            <a:ext cx="7350000" cy="40035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None/>
            </a:pPr>
            <a:r>
              <a:rPr lang="en"/>
              <a:t>Delivery is the process of consistently and reliably deploying applications into production environments, ideally via continuous delivery (CD).</a:t>
            </a:r>
            <a:endParaRPr/>
          </a:p>
          <a:p>
            <a:pPr marL="0" lvl="0" indent="0" algn="l" rtl="0">
              <a:spcBef>
                <a:spcPts val="1200"/>
              </a:spcBef>
              <a:spcAft>
                <a:spcPts val="0"/>
              </a:spcAft>
              <a:buNone/>
            </a:pPr>
            <a:r>
              <a:rPr lang="en"/>
              <a:t>In the delivery phase, DevOps teams:</a:t>
            </a:r>
            <a:endParaRPr/>
          </a:p>
          <a:p>
            <a:pPr marL="457200" lvl="0" indent="-325755" algn="l" rtl="0">
              <a:spcBef>
                <a:spcPts val="1200"/>
              </a:spcBef>
              <a:spcAft>
                <a:spcPts val="0"/>
              </a:spcAft>
              <a:buSzPct val="100000"/>
              <a:buChar char="●"/>
            </a:pPr>
            <a:r>
              <a:rPr lang="en"/>
              <a:t>Define a release management process with clear manual approval stages.</a:t>
            </a:r>
            <a:endParaRPr/>
          </a:p>
          <a:p>
            <a:pPr marL="457200" lvl="0" indent="-325755" algn="l" rtl="0">
              <a:spcBef>
                <a:spcPts val="0"/>
              </a:spcBef>
              <a:spcAft>
                <a:spcPts val="0"/>
              </a:spcAft>
              <a:buSzPct val="100000"/>
              <a:buChar char="●"/>
            </a:pPr>
            <a:r>
              <a:rPr lang="en"/>
              <a:t>Set automated gates to move applications between stages until final release to customers.</a:t>
            </a:r>
            <a:endParaRPr/>
          </a:p>
          <a:p>
            <a:pPr marL="457200" lvl="0" indent="-325755" algn="l" rtl="0">
              <a:spcBef>
                <a:spcPts val="0"/>
              </a:spcBef>
              <a:spcAft>
                <a:spcPts val="0"/>
              </a:spcAft>
              <a:buSzPct val="100000"/>
              <a:buChar char="●"/>
            </a:pPr>
            <a:r>
              <a:rPr lang="en"/>
              <a:t>Automate delivery processes to make them scalable, repeatable, controlled, and well-tested.</a:t>
            </a:r>
            <a:endParaRPr/>
          </a:p>
          <a:p>
            <a:pPr marL="457200" lvl="0" indent="-325755" algn="l" rtl="0">
              <a:spcBef>
                <a:spcPts val="0"/>
              </a:spcBef>
              <a:spcAft>
                <a:spcPts val="0"/>
              </a:spcAft>
              <a:buSzPct val="100000"/>
              <a:buChar char="●"/>
            </a:pPr>
            <a:r>
              <a:rPr lang="en"/>
              <a:t>Delivery also includes deploying and configuring the delivery environment's foundational infrastructure. </a:t>
            </a:r>
            <a:endParaRPr/>
          </a:p>
          <a:p>
            <a:pPr marL="0" lvl="0" indent="0" algn="l" rtl="0">
              <a:spcBef>
                <a:spcPts val="1200"/>
              </a:spcBef>
              <a:spcAft>
                <a:spcPts val="1200"/>
              </a:spcAft>
              <a:buNone/>
            </a:pPr>
            <a:r>
              <a:rPr lang="en"/>
              <a:t>DevOps teams use technologies like </a:t>
            </a:r>
            <a:r>
              <a:rPr lang="en" b="1"/>
              <a:t>infrastructure as code (IaC), containers, and microservices</a:t>
            </a:r>
            <a:r>
              <a:rPr lang="en"/>
              <a:t> to deliver fully governed infrastructure environments.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Operations</a:t>
            </a:r>
            <a:endParaRPr/>
          </a:p>
        </p:txBody>
      </p:sp>
      <p:sp>
        <p:nvSpPr>
          <p:cNvPr id="169" name="Google Shape;169;p32"/>
          <p:cNvSpPr txBox="1">
            <a:spLocks noGrp="1"/>
          </p:cNvSpPr>
          <p:nvPr>
            <p:ph type="body" idx="1"/>
          </p:nvPr>
        </p:nvSpPr>
        <p:spPr>
          <a:xfrm>
            <a:off x="486125" y="1372925"/>
            <a:ext cx="7038900" cy="291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b="1"/>
              <a:t>The operations phase involves maintaining, monitoring, and troubleshooting applications in production environments, including hybrid or public clouds like Azure. </a:t>
            </a:r>
            <a:endParaRPr b="1"/>
          </a:p>
          <a:p>
            <a:pPr marL="0" lvl="0" indent="0" algn="l" rtl="0">
              <a:spcBef>
                <a:spcPts val="1200"/>
              </a:spcBef>
              <a:spcAft>
                <a:spcPts val="0"/>
              </a:spcAft>
              <a:buNone/>
            </a:pPr>
            <a:r>
              <a:rPr lang="en" b="1"/>
              <a:t>DevOps teams aim for system reliability, high availability, strong security, and zero downtime.</a:t>
            </a:r>
            <a:endParaRPr b="1"/>
          </a:p>
          <a:p>
            <a:pPr marL="0" lvl="0" indent="0" algn="l" rtl="0">
              <a:spcBef>
                <a:spcPts val="1200"/>
              </a:spcBef>
              <a:spcAft>
                <a:spcPts val="1200"/>
              </a:spcAft>
              <a:buNone/>
            </a:pPr>
            <a:r>
              <a:rPr lang="en" b="1"/>
              <a:t>Automated delivery and safe deployment practices help teams identify and mitigate issues quickly when they occur. Maintaining vigilance requires rich telemetry, actionable alerting, and full visibility into applications and underlying systems.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5" name="Google Shape;17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6" name="Google Shape;176;p33"/>
          <p:cNvPicPr preferRelativeResize="0"/>
          <p:nvPr/>
        </p:nvPicPr>
        <p:blipFill>
          <a:blip r:embed="rId3">
            <a:alphaModFix/>
          </a:blip>
          <a:stretch>
            <a:fillRect/>
          </a:stretch>
        </p:blipFill>
        <p:spPr>
          <a:xfrm>
            <a:off x="-65652" y="0"/>
            <a:ext cx="9275300"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527400" y="2347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900" u="sng"/>
              <a:t>AI is everywhere</a:t>
            </a:r>
            <a:endParaRPr sz="2900" u="sng"/>
          </a:p>
        </p:txBody>
      </p:sp>
      <p:pic>
        <p:nvPicPr>
          <p:cNvPr id="182" name="Google Shape;182;p34" descr="Updated] 23 social media tips for marketers &amp;amp; free checklist - Talkwalker"/>
          <p:cNvPicPr preferRelativeResize="0"/>
          <p:nvPr/>
        </p:nvPicPr>
        <p:blipFill rotWithShape="1">
          <a:blip r:embed="rId3">
            <a:alphaModFix/>
          </a:blip>
          <a:srcRect/>
          <a:stretch/>
        </p:blipFill>
        <p:spPr>
          <a:xfrm>
            <a:off x="577600" y="1376450"/>
            <a:ext cx="2152349" cy="1129750"/>
          </a:xfrm>
          <a:prstGeom prst="rect">
            <a:avLst/>
          </a:prstGeom>
          <a:noFill/>
          <a:ln>
            <a:noFill/>
          </a:ln>
        </p:spPr>
      </p:pic>
      <p:pic>
        <p:nvPicPr>
          <p:cNvPr id="183" name="Google Shape;183;p34" descr="49 Out Of Top 50 Indian Ecommerce Applications Are Vulnerable To Attacks  [Wake Up Call] – Trak.in – Indian Business of Tech, Mobile &amp;amp; Startups"/>
          <p:cNvPicPr preferRelativeResize="0"/>
          <p:nvPr/>
        </p:nvPicPr>
        <p:blipFill rotWithShape="1">
          <a:blip r:embed="rId4">
            <a:alphaModFix/>
          </a:blip>
          <a:srcRect/>
          <a:stretch/>
        </p:blipFill>
        <p:spPr>
          <a:xfrm>
            <a:off x="577600" y="2579225"/>
            <a:ext cx="2152349" cy="952501"/>
          </a:xfrm>
          <a:prstGeom prst="rect">
            <a:avLst/>
          </a:prstGeom>
          <a:noFill/>
          <a:ln>
            <a:noFill/>
          </a:ln>
        </p:spPr>
      </p:pic>
      <p:pic>
        <p:nvPicPr>
          <p:cNvPr id="184" name="Google Shape;184;p34" descr="Artificial Intelligence &amp;amp; Product Development"/>
          <p:cNvPicPr preferRelativeResize="0"/>
          <p:nvPr/>
        </p:nvPicPr>
        <p:blipFill rotWithShape="1">
          <a:blip r:embed="rId5">
            <a:alphaModFix/>
          </a:blip>
          <a:srcRect/>
          <a:stretch/>
        </p:blipFill>
        <p:spPr>
          <a:xfrm>
            <a:off x="577600" y="3604750"/>
            <a:ext cx="1654200" cy="1033450"/>
          </a:xfrm>
          <a:prstGeom prst="rect">
            <a:avLst/>
          </a:prstGeom>
          <a:noFill/>
          <a:ln>
            <a:noFill/>
          </a:ln>
        </p:spPr>
      </p:pic>
      <p:pic>
        <p:nvPicPr>
          <p:cNvPr id="185" name="Google Shape;185;p34" descr="Google Assistant Wins Another Open Question Test While Apple Siri and  Amazon Alexa Improve Substantially - Voicebot.ai"/>
          <p:cNvPicPr preferRelativeResize="0"/>
          <p:nvPr/>
        </p:nvPicPr>
        <p:blipFill rotWithShape="1">
          <a:blip r:embed="rId6">
            <a:alphaModFix/>
          </a:blip>
          <a:srcRect/>
          <a:stretch/>
        </p:blipFill>
        <p:spPr>
          <a:xfrm>
            <a:off x="2303213" y="3604738"/>
            <a:ext cx="1555751" cy="1033463"/>
          </a:xfrm>
          <a:prstGeom prst="rect">
            <a:avLst/>
          </a:prstGeom>
          <a:noFill/>
          <a:ln>
            <a:noFill/>
          </a:ln>
        </p:spPr>
      </p:pic>
      <p:pic>
        <p:nvPicPr>
          <p:cNvPr id="186" name="Google Shape;186;p34" descr="Tesla Model X hacked and stolen in minutes using new key fob hack | ZDNet"/>
          <p:cNvPicPr preferRelativeResize="0"/>
          <p:nvPr/>
        </p:nvPicPr>
        <p:blipFill rotWithShape="1">
          <a:blip r:embed="rId7">
            <a:alphaModFix/>
          </a:blip>
          <a:srcRect/>
          <a:stretch/>
        </p:blipFill>
        <p:spPr>
          <a:xfrm>
            <a:off x="3930400" y="3604738"/>
            <a:ext cx="2189163" cy="1033463"/>
          </a:xfrm>
          <a:prstGeom prst="rect">
            <a:avLst/>
          </a:prstGeom>
          <a:noFill/>
          <a:ln>
            <a:noFill/>
          </a:ln>
        </p:spPr>
      </p:pic>
      <p:pic>
        <p:nvPicPr>
          <p:cNvPr id="187" name="Google Shape;187;p34" descr="How Philips is using AI to transform healthcare"/>
          <p:cNvPicPr preferRelativeResize="0"/>
          <p:nvPr/>
        </p:nvPicPr>
        <p:blipFill rotWithShape="1">
          <a:blip r:embed="rId8">
            <a:alphaModFix/>
          </a:blip>
          <a:srcRect/>
          <a:stretch/>
        </p:blipFill>
        <p:spPr>
          <a:xfrm>
            <a:off x="6190988" y="1369938"/>
            <a:ext cx="2520950" cy="1657350"/>
          </a:xfrm>
          <a:prstGeom prst="rect">
            <a:avLst/>
          </a:prstGeom>
          <a:noFill/>
          <a:ln>
            <a:noFill/>
          </a:ln>
        </p:spPr>
      </p:pic>
      <p:pic>
        <p:nvPicPr>
          <p:cNvPr id="188" name="Google Shape;188;p34" descr="AI-enabled solutions | Philips"/>
          <p:cNvPicPr preferRelativeResize="0"/>
          <p:nvPr/>
        </p:nvPicPr>
        <p:blipFill rotWithShape="1">
          <a:blip r:embed="rId9">
            <a:alphaModFix/>
          </a:blip>
          <a:srcRect/>
          <a:stretch/>
        </p:blipFill>
        <p:spPr>
          <a:xfrm>
            <a:off x="6190988" y="3233950"/>
            <a:ext cx="2520950" cy="1355725"/>
          </a:xfrm>
          <a:prstGeom prst="rect">
            <a:avLst/>
          </a:prstGeom>
          <a:noFill/>
          <a:ln>
            <a:noFill/>
          </a:ln>
        </p:spPr>
      </p:pic>
      <p:pic>
        <p:nvPicPr>
          <p:cNvPr id="189" name="Google Shape;189;p34"/>
          <p:cNvPicPr preferRelativeResize="0"/>
          <p:nvPr/>
        </p:nvPicPr>
        <p:blipFill>
          <a:blip r:embed="rId10">
            <a:alphaModFix/>
          </a:blip>
          <a:stretch>
            <a:fillRect/>
          </a:stretch>
        </p:blipFill>
        <p:spPr>
          <a:xfrm>
            <a:off x="3320087" y="2778763"/>
            <a:ext cx="2280776" cy="666625"/>
          </a:xfrm>
          <a:prstGeom prst="rect">
            <a:avLst/>
          </a:prstGeom>
          <a:noFill/>
          <a:ln>
            <a:noFill/>
          </a:ln>
        </p:spPr>
      </p:pic>
      <p:pic>
        <p:nvPicPr>
          <p:cNvPr id="190" name="Google Shape;190;p34"/>
          <p:cNvPicPr preferRelativeResize="0"/>
          <p:nvPr/>
        </p:nvPicPr>
        <p:blipFill>
          <a:blip r:embed="rId11">
            <a:alphaModFix/>
          </a:blip>
          <a:stretch>
            <a:fillRect/>
          </a:stretch>
        </p:blipFill>
        <p:spPr>
          <a:xfrm>
            <a:off x="3069250" y="1361588"/>
            <a:ext cx="2711451" cy="1355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90250" y="450150"/>
            <a:ext cx="78891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800"/>
              <a:t>Introduction to DevOps, MLOps and Databricks </a:t>
            </a:r>
            <a:endParaRPr sz="2800"/>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82750" y="212525"/>
            <a:ext cx="75060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700">
                <a:latin typeface="Calibri"/>
                <a:ea typeface="Calibri"/>
                <a:cs typeface="Calibri"/>
                <a:sym typeface="Calibri"/>
              </a:rPr>
              <a:t>What is MLOPs?</a:t>
            </a:r>
            <a:endParaRPr/>
          </a:p>
        </p:txBody>
      </p:sp>
      <p:pic>
        <p:nvPicPr>
          <p:cNvPr id="196" name="Google Shape;196;p35"/>
          <p:cNvPicPr preferRelativeResize="0"/>
          <p:nvPr/>
        </p:nvPicPr>
        <p:blipFill>
          <a:blip r:embed="rId3">
            <a:alphaModFix/>
          </a:blip>
          <a:stretch>
            <a:fillRect/>
          </a:stretch>
        </p:blipFill>
        <p:spPr>
          <a:xfrm>
            <a:off x="5350875" y="1109650"/>
            <a:ext cx="3314700" cy="3886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pic>
        <p:nvPicPr>
          <p:cNvPr id="201" name="Google Shape;201;p36" descr="project_lifecycle"/>
          <p:cNvPicPr preferRelativeResize="0"/>
          <p:nvPr/>
        </p:nvPicPr>
        <p:blipFill rotWithShape="1">
          <a:blip r:embed="rId3">
            <a:alphaModFix/>
          </a:blip>
          <a:srcRect/>
          <a:stretch/>
        </p:blipFill>
        <p:spPr>
          <a:xfrm>
            <a:off x="1243425" y="454750"/>
            <a:ext cx="6514400" cy="1290325"/>
          </a:xfrm>
          <a:prstGeom prst="rect">
            <a:avLst/>
          </a:prstGeom>
          <a:noFill/>
          <a:ln>
            <a:noFill/>
          </a:ln>
        </p:spPr>
      </p:pic>
      <p:grpSp>
        <p:nvGrpSpPr>
          <p:cNvPr id="202" name="Google Shape;202;p36"/>
          <p:cNvGrpSpPr/>
          <p:nvPr/>
        </p:nvGrpSpPr>
        <p:grpSpPr>
          <a:xfrm>
            <a:off x="1243434" y="2701516"/>
            <a:ext cx="6440571" cy="465637"/>
            <a:chOff x="1593000" y="2322568"/>
            <a:chExt cx="5957975" cy="643500"/>
          </a:xfrm>
        </p:grpSpPr>
        <p:sp>
          <p:nvSpPr>
            <p:cNvPr id="203" name="Google Shape;203;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07" name="Google Shape;207;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09" name="Google Shape;209;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210" name="Google Shape;210;p36"/>
          <p:cNvGrpSpPr/>
          <p:nvPr/>
        </p:nvGrpSpPr>
        <p:grpSpPr>
          <a:xfrm>
            <a:off x="1243434" y="2227487"/>
            <a:ext cx="6440571" cy="465637"/>
            <a:chOff x="1593000" y="2322568"/>
            <a:chExt cx="5957975" cy="643500"/>
          </a:xfrm>
        </p:grpSpPr>
        <p:sp>
          <p:nvSpPr>
            <p:cNvPr id="211" name="Google Shape;211;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15" name="Google Shape;215;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17" name="Google Shape;217;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218" name="Google Shape;218;p36"/>
          <p:cNvGrpSpPr/>
          <p:nvPr/>
        </p:nvGrpSpPr>
        <p:grpSpPr>
          <a:xfrm>
            <a:off x="1243434" y="1753452"/>
            <a:ext cx="6440571" cy="465637"/>
            <a:chOff x="1593000" y="2322568"/>
            <a:chExt cx="5957975" cy="643500"/>
          </a:xfrm>
        </p:grpSpPr>
        <p:sp>
          <p:nvSpPr>
            <p:cNvPr id="219" name="Google Shape;219;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23" name="Google Shape;223;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25" name="Google Shape;225;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226" name="Google Shape;226;p36"/>
          <p:cNvGrpSpPr/>
          <p:nvPr/>
        </p:nvGrpSpPr>
        <p:grpSpPr>
          <a:xfrm>
            <a:off x="1243420" y="3175194"/>
            <a:ext cx="6440571" cy="465637"/>
            <a:chOff x="1593000" y="2322568"/>
            <a:chExt cx="5957975" cy="643500"/>
          </a:xfrm>
        </p:grpSpPr>
        <p:sp>
          <p:nvSpPr>
            <p:cNvPr id="227" name="Google Shape;227;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Model Training</a:t>
              </a:r>
              <a:endParaRPr sz="1000">
                <a:solidFill>
                  <a:srgbClr val="FFFFFF"/>
                </a:solidFill>
                <a:latin typeface="Roboto"/>
                <a:ea typeface="Roboto"/>
                <a:cs typeface="Roboto"/>
                <a:sym typeface="Roboto"/>
              </a:endParaRPr>
            </a:p>
          </p:txBody>
        </p:sp>
        <p:sp>
          <p:nvSpPr>
            <p:cNvPr id="231" name="Google Shape;231;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233" name="Google Shape;233;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The data scientist implements different algorithms with the prepared data to train various ML models and tune them. </a:t>
              </a:r>
              <a:endParaRPr sz="800">
                <a:solidFill>
                  <a:srgbClr val="A72A1E"/>
                </a:solidFill>
                <a:latin typeface="Roboto"/>
                <a:ea typeface="Roboto"/>
                <a:cs typeface="Roboto"/>
                <a:sym typeface="Roboto"/>
              </a:endParaRPr>
            </a:p>
          </p:txBody>
        </p:sp>
      </p:grpSp>
      <p:grpSp>
        <p:nvGrpSpPr>
          <p:cNvPr id="234" name="Google Shape;234;p36"/>
          <p:cNvGrpSpPr/>
          <p:nvPr/>
        </p:nvGrpSpPr>
        <p:grpSpPr>
          <a:xfrm>
            <a:off x="1243420" y="2701328"/>
            <a:ext cx="6440571" cy="465637"/>
            <a:chOff x="1593000" y="2322568"/>
            <a:chExt cx="5957975" cy="643500"/>
          </a:xfrm>
        </p:grpSpPr>
        <p:sp>
          <p:nvSpPr>
            <p:cNvPr id="235" name="Google Shape;235;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Data preparation</a:t>
              </a:r>
              <a:endParaRPr sz="1000">
                <a:solidFill>
                  <a:srgbClr val="FFFFFF"/>
                </a:solidFill>
                <a:latin typeface="Roboto"/>
                <a:ea typeface="Roboto"/>
                <a:cs typeface="Roboto"/>
                <a:sym typeface="Roboto"/>
              </a:endParaRPr>
            </a:p>
          </p:txBody>
        </p:sp>
        <p:sp>
          <p:nvSpPr>
            <p:cNvPr id="239" name="Google Shape;239;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41" name="Google Shape;241;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This preparation involves data cleaning, where you split the data into training, validation, and test sets.</a:t>
              </a:r>
              <a:endParaRPr sz="800">
                <a:solidFill>
                  <a:srgbClr val="A72A1E"/>
                </a:solidFill>
                <a:latin typeface="Roboto"/>
                <a:ea typeface="Roboto"/>
                <a:cs typeface="Roboto"/>
                <a:sym typeface="Roboto"/>
              </a:endParaRPr>
            </a:p>
          </p:txBody>
        </p:sp>
      </p:grpSp>
      <p:grpSp>
        <p:nvGrpSpPr>
          <p:cNvPr id="242" name="Google Shape;242;p36"/>
          <p:cNvGrpSpPr/>
          <p:nvPr/>
        </p:nvGrpSpPr>
        <p:grpSpPr>
          <a:xfrm>
            <a:off x="1243420" y="2227487"/>
            <a:ext cx="6440571" cy="465637"/>
            <a:chOff x="1593000" y="2322568"/>
            <a:chExt cx="5957975" cy="643500"/>
          </a:xfrm>
        </p:grpSpPr>
        <p:sp>
          <p:nvSpPr>
            <p:cNvPr id="243" name="Google Shape;243;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Data Analysis </a:t>
              </a:r>
              <a:endParaRPr sz="1000">
                <a:solidFill>
                  <a:srgbClr val="FFFFFF"/>
                </a:solidFill>
                <a:latin typeface="Roboto"/>
                <a:ea typeface="Roboto"/>
                <a:cs typeface="Roboto"/>
                <a:sym typeface="Roboto"/>
              </a:endParaRPr>
            </a:p>
          </p:txBody>
        </p:sp>
        <p:sp>
          <p:nvSpPr>
            <p:cNvPr id="247" name="Google Shape;247;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49" name="Google Shape;249;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You perform exploratory data analysis (EDA) to understand the available data for building the ML model.</a:t>
              </a:r>
              <a:endParaRPr sz="800">
                <a:solidFill>
                  <a:srgbClr val="A72A1E"/>
                </a:solidFill>
                <a:latin typeface="Roboto"/>
                <a:ea typeface="Roboto"/>
                <a:cs typeface="Roboto"/>
                <a:sym typeface="Roboto"/>
              </a:endParaRPr>
            </a:p>
          </p:txBody>
        </p:sp>
      </p:grpSp>
      <p:grpSp>
        <p:nvGrpSpPr>
          <p:cNvPr id="250" name="Google Shape;250;p36"/>
          <p:cNvGrpSpPr/>
          <p:nvPr/>
        </p:nvGrpSpPr>
        <p:grpSpPr>
          <a:xfrm>
            <a:off x="1243420" y="1753634"/>
            <a:ext cx="6440571" cy="465637"/>
            <a:chOff x="1593000" y="2322568"/>
            <a:chExt cx="5957975" cy="643500"/>
          </a:xfrm>
        </p:grpSpPr>
        <p:sp>
          <p:nvSpPr>
            <p:cNvPr id="251" name="Google Shape;251;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Data Extraction</a:t>
              </a:r>
              <a:endParaRPr sz="1000">
                <a:solidFill>
                  <a:srgbClr val="FFFFFF"/>
                </a:solidFill>
                <a:latin typeface="Roboto"/>
                <a:ea typeface="Roboto"/>
                <a:cs typeface="Roboto"/>
                <a:sym typeface="Roboto"/>
              </a:endParaRPr>
            </a:p>
          </p:txBody>
        </p:sp>
        <p:sp>
          <p:nvSpPr>
            <p:cNvPr id="255" name="Google Shape;255;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57" name="Google Shape;257;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You select and integrate the relevant data from various data sources for the ML task.</a:t>
              </a:r>
              <a:endParaRPr sz="800">
                <a:solidFill>
                  <a:srgbClr val="A72A1E"/>
                </a:solidFill>
                <a:latin typeface="Roboto"/>
                <a:ea typeface="Roboto"/>
                <a:cs typeface="Roboto"/>
                <a:sym typeface="Roboto"/>
              </a:endParaRPr>
            </a:p>
          </p:txBody>
        </p:sp>
      </p:grpSp>
      <p:grpSp>
        <p:nvGrpSpPr>
          <p:cNvPr id="258" name="Google Shape;258;p36"/>
          <p:cNvGrpSpPr/>
          <p:nvPr/>
        </p:nvGrpSpPr>
        <p:grpSpPr>
          <a:xfrm>
            <a:off x="1243434" y="4123440"/>
            <a:ext cx="6440571" cy="465637"/>
            <a:chOff x="1593000" y="2322568"/>
            <a:chExt cx="5957975" cy="643500"/>
          </a:xfrm>
        </p:grpSpPr>
        <p:sp>
          <p:nvSpPr>
            <p:cNvPr id="259" name="Google Shape;259;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63" name="Google Shape;263;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65" name="Google Shape;265;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266" name="Google Shape;266;p36"/>
          <p:cNvGrpSpPr/>
          <p:nvPr/>
        </p:nvGrpSpPr>
        <p:grpSpPr>
          <a:xfrm>
            <a:off x="1243434" y="3649412"/>
            <a:ext cx="6440571" cy="465637"/>
            <a:chOff x="1593000" y="2322568"/>
            <a:chExt cx="5957975" cy="643500"/>
          </a:xfrm>
        </p:grpSpPr>
        <p:sp>
          <p:nvSpPr>
            <p:cNvPr id="267" name="Google Shape;267;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71" name="Google Shape;271;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73" name="Google Shape;273;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274" name="Google Shape;274;p36"/>
          <p:cNvGrpSpPr/>
          <p:nvPr/>
        </p:nvGrpSpPr>
        <p:grpSpPr>
          <a:xfrm>
            <a:off x="1243420" y="4597118"/>
            <a:ext cx="6440571" cy="465637"/>
            <a:chOff x="1593000" y="2322568"/>
            <a:chExt cx="5957975" cy="643500"/>
          </a:xfrm>
        </p:grpSpPr>
        <p:sp>
          <p:nvSpPr>
            <p:cNvPr id="275" name="Google Shape;275;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Model Monitoring</a:t>
              </a:r>
              <a:endParaRPr sz="1000">
                <a:solidFill>
                  <a:srgbClr val="FFFFFF"/>
                </a:solidFill>
                <a:latin typeface="Roboto"/>
                <a:ea typeface="Roboto"/>
                <a:cs typeface="Roboto"/>
                <a:sym typeface="Roboto"/>
              </a:endParaRPr>
            </a:p>
          </p:txBody>
        </p:sp>
        <p:sp>
          <p:nvSpPr>
            <p:cNvPr id="279" name="Google Shape;279;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07</a:t>
              </a:r>
              <a:endParaRPr sz="2600">
                <a:solidFill>
                  <a:srgbClr val="FFFFFF"/>
                </a:solidFill>
                <a:latin typeface="Roboto Thin"/>
                <a:ea typeface="Roboto Thin"/>
                <a:cs typeface="Roboto Thin"/>
                <a:sym typeface="Roboto Thin"/>
              </a:endParaRPr>
            </a:p>
          </p:txBody>
        </p:sp>
        <p:sp>
          <p:nvSpPr>
            <p:cNvPr id="281" name="Google Shape;281;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The model predictive performance is monitored to potentially invoke a new iteration in the ML process.</a:t>
              </a:r>
              <a:endParaRPr sz="800">
                <a:solidFill>
                  <a:srgbClr val="A72A1E"/>
                </a:solidFill>
                <a:latin typeface="Roboto"/>
                <a:ea typeface="Roboto"/>
                <a:cs typeface="Roboto"/>
                <a:sym typeface="Roboto"/>
              </a:endParaRPr>
            </a:p>
          </p:txBody>
        </p:sp>
      </p:grpSp>
      <p:grpSp>
        <p:nvGrpSpPr>
          <p:cNvPr id="282" name="Google Shape;282;p36"/>
          <p:cNvGrpSpPr/>
          <p:nvPr/>
        </p:nvGrpSpPr>
        <p:grpSpPr>
          <a:xfrm>
            <a:off x="1243420" y="4123252"/>
            <a:ext cx="6440571" cy="465637"/>
            <a:chOff x="1593000" y="2322568"/>
            <a:chExt cx="5957975" cy="643500"/>
          </a:xfrm>
        </p:grpSpPr>
        <p:sp>
          <p:nvSpPr>
            <p:cNvPr id="283" name="Google Shape;283;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Model serving / Deployment</a:t>
              </a:r>
              <a:endParaRPr sz="1000">
                <a:solidFill>
                  <a:srgbClr val="FFFFFF"/>
                </a:solidFill>
                <a:latin typeface="Roboto"/>
                <a:ea typeface="Roboto"/>
                <a:cs typeface="Roboto"/>
                <a:sym typeface="Roboto"/>
              </a:endParaRPr>
            </a:p>
          </p:txBody>
        </p:sp>
        <p:sp>
          <p:nvSpPr>
            <p:cNvPr id="287" name="Google Shape;287;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06</a:t>
              </a:r>
              <a:endParaRPr sz="2600">
                <a:solidFill>
                  <a:srgbClr val="FFFFFF"/>
                </a:solidFill>
                <a:latin typeface="Roboto Thin"/>
                <a:ea typeface="Roboto Thin"/>
                <a:cs typeface="Roboto Thin"/>
                <a:sym typeface="Roboto Thin"/>
              </a:endParaRPr>
            </a:p>
          </p:txBody>
        </p:sp>
        <p:sp>
          <p:nvSpPr>
            <p:cNvPr id="289" name="Google Shape;289;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The validated model is deployed to a target environment to serve predictions</a:t>
              </a:r>
              <a:endParaRPr sz="800">
                <a:solidFill>
                  <a:srgbClr val="A72A1E"/>
                </a:solidFill>
                <a:latin typeface="Roboto"/>
                <a:ea typeface="Roboto"/>
                <a:cs typeface="Roboto"/>
                <a:sym typeface="Roboto"/>
              </a:endParaRPr>
            </a:p>
          </p:txBody>
        </p:sp>
      </p:grpSp>
      <p:grpSp>
        <p:nvGrpSpPr>
          <p:cNvPr id="290" name="Google Shape;290;p36"/>
          <p:cNvGrpSpPr/>
          <p:nvPr/>
        </p:nvGrpSpPr>
        <p:grpSpPr>
          <a:xfrm>
            <a:off x="1243420" y="3649411"/>
            <a:ext cx="6440571" cy="465637"/>
            <a:chOff x="1593000" y="2322568"/>
            <a:chExt cx="5957975" cy="643500"/>
          </a:xfrm>
        </p:grpSpPr>
        <p:sp>
          <p:nvSpPr>
            <p:cNvPr id="291" name="Google Shape;291;p3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Model evaluation</a:t>
              </a:r>
              <a:endParaRPr sz="1000">
                <a:solidFill>
                  <a:srgbClr val="FFFFFF"/>
                </a:solidFill>
                <a:latin typeface="Roboto"/>
                <a:ea typeface="Roboto"/>
                <a:cs typeface="Roboto"/>
                <a:sym typeface="Roboto"/>
              </a:endParaRPr>
            </a:p>
          </p:txBody>
        </p:sp>
        <p:sp>
          <p:nvSpPr>
            <p:cNvPr id="295" name="Google Shape;295;p3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297" name="Google Shape;297;p3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The model is evaluated on a holdout test set to evaluate the model quality. The output of this step is a set of metrics to assess the quality of the model.</a:t>
              </a:r>
              <a:endParaRPr sz="800">
                <a:solidFill>
                  <a:srgbClr val="A72A1E"/>
                </a:solidFill>
                <a:latin typeface="Roboto"/>
                <a:ea typeface="Roboto"/>
                <a:cs typeface="Roboto"/>
                <a:sym typeface="Roboto"/>
              </a:endParaRPr>
            </a:p>
          </p:txBody>
        </p:sp>
      </p:grpSp>
      <p:sp>
        <p:nvSpPr>
          <p:cNvPr id="298" name="Google Shape;298;p36"/>
          <p:cNvSpPr txBox="1"/>
          <p:nvPr/>
        </p:nvSpPr>
        <p:spPr>
          <a:xfrm>
            <a:off x="1131613" y="0"/>
            <a:ext cx="6664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171717"/>
                </a:solidFill>
                <a:latin typeface="Montserrat"/>
                <a:ea typeface="Montserrat"/>
                <a:cs typeface="Montserrat"/>
                <a:sym typeface="Montserrat"/>
              </a:rPr>
              <a:t>Data Science Lifecycle</a:t>
            </a:r>
            <a:endParaRPr sz="2400">
              <a:solidFill>
                <a:srgbClr val="171717"/>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MLOPS</a:t>
            </a:r>
            <a:endParaRPr/>
          </a:p>
          <a:p>
            <a:pPr marL="0" lvl="0" indent="0" algn="l" rtl="0">
              <a:spcBef>
                <a:spcPts val="0"/>
              </a:spcBef>
              <a:spcAft>
                <a:spcPts val="0"/>
              </a:spcAft>
              <a:buNone/>
            </a:pPr>
            <a:endParaRPr/>
          </a:p>
        </p:txBody>
      </p:sp>
      <p:sp>
        <p:nvSpPr>
          <p:cNvPr id="304" name="Google Shape;304;p37"/>
          <p:cNvSpPr txBox="1">
            <a:spLocks noGrp="1"/>
          </p:cNvSpPr>
          <p:nvPr>
            <p:ph type="body" idx="1"/>
          </p:nvPr>
        </p:nvSpPr>
        <p:spPr>
          <a:xfrm>
            <a:off x="311700" y="1349900"/>
            <a:ext cx="3459600" cy="25416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770"/>
              <a:buNone/>
            </a:pPr>
            <a:r>
              <a:rPr lang="en" sz="1180">
                <a:latin typeface="Calibri"/>
                <a:ea typeface="Calibri"/>
                <a:cs typeface="Calibri"/>
                <a:sym typeface="Calibri"/>
              </a:rPr>
              <a:t>The definition of MLOps (machine learning operations) includes the culmination of </a:t>
            </a:r>
            <a:r>
              <a:rPr lang="en" sz="1180" b="1">
                <a:latin typeface="Calibri"/>
                <a:ea typeface="Calibri"/>
                <a:cs typeface="Calibri"/>
                <a:sym typeface="Calibri"/>
              </a:rPr>
              <a:t>people, processes, practices and underpinning technologies that automate the deployment, monitoring, and management of machine learning (ML) models </a:t>
            </a:r>
            <a:r>
              <a:rPr lang="en" sz="1180">
                <a:latin typeface="Calibri"/>
                <a:ea typeface="Calibri"/>
                <a:cs typeface="Calibri"/>
                <a:sym typeface="Calibri"/>
              </a:rPr>
              <a:t>into production in a scalable and fully governed way to finally provide measurable business value from machine learning. </a:t>
            </a:r>
            <a:endParaRPr sz="1180">
              <a:latin typeface="Calibri"/>
              <a:ea typeface="Calibri"/>
              <a:cs typeface="Calibri"/>
              <a:sym typeface="Calibri"/>
            </a:endParaRPr>
          </a:p>
          <a:p>
            <a:pPr marL="0" lvl="0" indent="0" algn="l" rtl="0">
              <a:lnSpc>
                <a:spcPct val="105000"/>
              </a:lnSpc>
              <a:spcBef>
                <a:spcPts val="1200"/>
              </a:spcBef>
              <a:spcAft>
                <a:spcPts val="0"/>
              </a:spcAft>
              <a:buSzPts val="770"/>
              <a:buNone/>
            </a:pPr>
            <a:r>
              <a:rPr lang="en" sz="1180">
                <a:latin typeface="Calibri"/>
                <a:ea typeface="Calibri"/>
                <a:cs typeface="Calibri"/>
                <a:sym typeface="Calibri"/>
              </a:rPr>
              <a:t>Laying an MLOps foundation allows data, development, and production teams to work collaboratively and leverage automation to deploy, monitor, and govern machine learning services and initiatives within an organization. </a:t>
            </a:r>
            <a:endParaRPr sz="1180">
              <a:latin typeface="Calibri"/>
              <a:ea typeface="Calibri"/>
              <a:cs typeface="Calibri"/>
              <a:sym typeface="Calibri"/>
            </a:endParaRPr>
          </a:p>
          <a:p>
            <a:pPr marL="0" lvl="0" indent="0" algn="l" rtl="0">
              <a:lnSpc>
                <a:spcPct val="105000"/>
              </a:lnSpc>
              <a:spcBef>
                <a:spcPts val="1200"/>
              </a:spcBef>
              <a:spcAft>
                <a:spcPts val="0"/>
              </a:spcAft>
              <a:buSzPts val="770"/>
              <a:buNone/>
            </a:pPr>
            <a:endParaRPr sz="1180">
              <a:latin typeface="Calibri"/>
              <a:ea typeface="Calibri"/>
              <a:cs typeface="Calibri"/>
              <a:sym typeface="Calibri"/>
            </a:endParaRPr>
          </a:p>
          <a:p>
            <a:pPr marL="0" lvl="0" indent="0" algn="l" rtl="0">
              <a:lnSpc>
                <a:spcPct val="105000"/>
              </a:lnSpc>
              <a:spcBef>
                <a:spcPts val="1200"/>
              </a:spcBef>
              <a:spcAft>
                <a:spcPts val="1200"/>
              </a:spcAft>
              <a:buSzPts val="770"/>
              <a:buNone/>
            </a:pPr>
            <a:endParaRPr sz="1180">
              <a:latin typeface="Calibri"/>
              <a:ea typeface="Calibri"/>
              <a:cs typeface="Calibri"/>
              <a:sym typeface="Calibri"/>
            </a:endParaRPr>
          </a:p>
        </p:txBody>
      </p:sp>
      <p:pic>
        <p:nvPicPr>
          <p:cNvPr id="305" name="Google Shape;305;p37" descr="The Evolution of MLOps"/>
          <p:cNvPicPr preferRelativeResize="0"/>
          <p:nvPr/>
        </p:nvPicPr>
        <p:blipFill rotWithShape="1">
          <a:blip r:embed="rId3">
            <a:alphaModFix/>
          </a:blip>
          <a:srcRect/>
          <a:stretch/>
        </p:blipFill>
        <p:spPr>
          <a:xfrm>
            <a:off x="4221550" y="1349899"/>
            <a:ext cx="4823627" cy="33690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8"/>
          <p:cNvSpPr txBox="1">
            <a:spLocks noGrp="1"/>
          </p:cNvSpPr>
          <p:nvPr>
            <p:ph type="body" idx="1"/>
          </p:nvPr>
        </p:nvSpPr>
        <p:spPr>
          <a:xfrm>
            <a:off x="6382600" y="785050"/>
            <a:ext cx="2521500" cy="25416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 sz="1500">
                <a:latin typeface="Calibri"/>
                <a:ea typeface="Calibri"/>
                <a:cs typeface="Calibri"/>
                <a:sym typeface="Calibri"/>
              </a:rPr>
              <a:t>The term MLOps is defined as “the extension of the DevOps methodology to include Machine Learning and Data Science assets as first-class citizens within the DevOps ecology </a:t>
            </a:r>
            <a:endParaRPr sz="1400">
              <a:latin typeface="Arial"/>
              <a:ea typeface="Arial"/>
              <a:cs typeface="Arial"/>
              <a:sym typeface="Arial"/>
            </a:endParaRPr>
          </a:p>
          <a:p>
            <a:pPr marL="0" lvl="0" indent="0" algn="l" rtl="0">
              <a:spcBef>
                <a:spcPts val="0"/>
              </a:spcBef>
              <a:spcAft>
                <a:spcPts val="1200"/>
              </a:spcAft>
              <a:buNone/>
            </a:pPr>
            <a:endParaRPr/>
          </a:p>
        </p:txBody>
      </p:sp>
      <p:pic>
        <p:nvPicPr>
          <p:cNvPr id="311" name="Google Shape;311;p38" descr="Agile ML Workflow"/>
          <p:cNvPicPr preferRelativeResize="0"/>
          <p:nvPr/>
        </p:nvPicPr>
        <p:blipFill rotWithShape="1">
          <a:blip r:embed="rId3">
            <a:alphaModFix/>
          </a:blip>
          <a:srcRect/>
          <a:stretch/>
        </p:blipFill>
        <p:spPr>
          <a:xfrm>
            <a:off x="728275" y="664812"/>
            <a:ext cx="4953901" cy="3715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100000"/>
              <a:buFont typeface="Calibri"/>
              <a:buNone/>
            </a:pPr>
            <a:r>
              <a:rPr lang="en" sz="2400">
                <a:latin typeface="Calibri"/>
                <a:ea typeface="Calibri"/>
                <a:cs typeface="Calibri"/>
                <a:sym typeface="Calibri"/>
              </a:rPr>
              <a:t>Developing Models</a:t>
            </a:r>
            <a:br>
              <a:rPr lang="en" sz="2400">
                <a:latin typeface="Calibri"/>
                <a:ea typeface="Calibri"/>
                <a:cs typeface="Calibri"/>
                <a:sym typeface="Calibri"/>
              </a:rPr>
            </a:br>
            <a:endParaRPr sz="2400" b="0">
              <a:latin typeface="Calibri"/>
              <a:ea typeface="Calibri"/>
              <a:cs typeface="Calibri"/>
              <a:sym typeface="Calibri"/>
            </a:endParaRPr>
          </a:p>
          <a:p>
            <a:pPr marL="0" lvl="0" indent="0" algn="l" rtl="0">
              <a:spcBef>
                <a:spcPts val="0"/>
              </a:spcBef>
              <a:spcAft>
                <a:spcPts val="0"/>
              </a:spcAft>
              <a:buNone/>
            </a:pPr>
            <a:endParaRPr/>
          </a:p>
        </p:txBody>
      </p:sp>
      <p:pic>
        <p:nvPicPr>
          <p:cNvPr id="317" name="Google Shape;317;p39"/>
          <p:cNvPicPr preferRelativeResize="0"/>
          <p:nvPr/>
        </p:nvPicPr>
        <p:blipFill rotWithShape="1">
          <a:blip r:embed="rId3">
            <a:alphaModFix/>
          </a:blip>
          <a:srcRect/>
          <a:stretch/>
        </p:blipFill>
        <p:spPr>
          <a:xfrm>
            <a:off x="435085" y="1624442"/>
            <a:ext cx="7519126" cy="2612898"/>
          </a:xfrm>
          <a:prstGeom prst="rect">
            <a:avLst/>
          </a:prstGeom>
          <a:noFill/>
          <a:ln>
            <a:noFill/>
          </a:ln>
        </p:spPr>
      </p:pic>
      <p:sp>
        <p:nvSpPr>
          <p:cNvPr id="318" name="Google Shape;318;p39"/>
          <p:cNvSpPr txBox="1"/>
          <p:nvPr/>
        </p:nvSpPr>
        <p:spPr>
          <a:xfrm>
            <a:off x="4026451" y="707017"/>
            <a:ext cx="4502100" cy="1234500"/>
          </a:xfrm>
          <a:prstGeom prst="rect">
            <a:avLst/>
          </a:prstGeom>
          <a:noFill/>
          <a:ln>
            <a:noFill/>
          </a:ln>
        </p:spPr>
        <p:txBody>
          <a:bodyPr spcFirstLastPara="1" wrap="square" lIns="0" tIns="0" rIns="0" bIns="0" anchor="ctr" anchorCtr="0">
            <a:normAutofit/>
          </a:bodyPr>
          <a:lstStyle/>
          <a:p>
            <a:pPr marL="161921" lvl="0" indent="-161921" algn="l" rtl="0">
              <a:spcBef>
                <a:spcPts val="0"/>
              </a:spcBef>
              <a:spcAft>
                <a:spcPts val="0"/>
              </a:spcAft>
              <a:buClr>
                <a:schemeClr val="lt1"/>
              </a:buClr>
              <a:buSzPts val="1125"/>
              <a:buChar char="•"/>
            </a:pPr>
            <a:r>
              <a:rPr lang="en" sz="1125">
                <a:solidFill>
                  <a:schemeClr val="lt1"/>
                </a:solidFill>
                <a:latin typeface="Calibri"/>
                <a:ea typeface="Calibri"/>
                <a:cs typeface="Calibri"/>
                <a:sym typeface="Calibri"/>
              </a:rPr>
              <a:t>Anyone who wants to be serious about MLOps needs to have at least a cursory understanding of the </a:t>
            </a:r>
            <a:r>
              <a:rPr lang="en" sz="1125" b="1">
                <a:solidFill>
                  <a:schemeClr val="lt1"/>
                </a:solidFill>
                <a:latin typeface="Calibri"/>
                <a:ea typeface="Calibri"/>
                <a:cs typeface="Calibri"/>
                <a:sym typeface="Calibri"/>
              </a:rPr>
              <a:t>model development </a:t>
            </a:r>
            <a:r>
              <a:rPr lang="en" sz="1125">
                <a:solidFill>
                  <a:schemeClr val="lt1"/>
                </a:solidFill>
                <a:latin typeface="Calibri"/>
                <a:ea typeface="Calibri"/>
                <a:cs typeface="Calibri"/>
                <a:sym typeface="Calibri"/>
              </a:rPr>
              <a:t>process, which is presented in as an element of the larger ML project life cycle. </a:t>
            </a:r>
            <a:endParaRPr>
              <a:solidFill>
                <a:schemeClr val="lt1"/>
              </a:solidFill>
              <a:latin typeface="Calibri"/>
              <a:ea typeface="Calibri"/>
              <a:cs typeface="Calibri"/>
              <a:sym typeface="Calibri"/>
            </a:endParaRPr>
          </a:p>
          <a:p>
            <a:pPr marL="161921" lvl="0" indent="-161921" algn="l" rtl="0">
              <a:spcBef>
                <a:spcPts val="0"/>
              </a:spcBef>
              <a:spcAft>
                <a:spcPts val="0"/>
              </a:spcAft>
              <a:buClr>
                <a:schemeClr val="lt1"/>
              </a:buClr>
              <a:buSzPts val="1125"/>
              <a:buChar char="•"/>
            </a:pPr>
            <a:r>
              <a:rPr lang="en" sz="1125">
                <a:solidFill>
                  <a:schemeClr val="lt1"/>
                </a:solidFill>
                <a:latin typeface="Calibri"/>
                <a:ea typeface="Calibri"/>
                <a:cs typeface="Calibri"/>
                <a:sym typeface="Calibri"/>
              </a:rPr>
              <a:t>Depending on the situation, the model development process can range from quite simple to extremely complex, and it dictates the constraints of subsequent usage, monitoring, and maintenance of models.</a:t>
            </a:r>
            <a:endParaRPr sz="1125">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DevOps vs MLOps</a:t>
            </a:r>
            <a:endParaRPr/>
          </a:p>
        </p:txBody>
      </p:sp>
      <p:pic>
        <p:nvPicPr>
          <p:cNvPr id="324" name="Google Shape;324;p40"/>
          <p:cNvPicPr preferRelativeResize="0"/>
          <p:nvPr/>
        </p:nvPicPr>
        <p:blipFill>
          <a:blip r:embed="rId3">
            <a:alphaModFix/>
          </a:blip>
          <a:stretch>
            <a:fillRect/>
          </a:stretch>
        </p:blipFill>
        <p:spPr>
          <a:xfrm>
            <a:off x="1538425" y="1156932"/>
            <a:ext cx="5776099" cy="3027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DEVOPS vs MLOPS</a:t>
            </a:r>
            <a:endParaRPr/>
          </a:p>
        </p:txBody>
      </p:sp>
      <p:sp>
        <p:nvSpPr>
          <p:cNvPr id="330" name="Google Shape;330;p41"/>
          <p:cNvSpPr txBox="1">
            <a:spLocks noGrp="1"/>
          </p:cNvSpPr>
          <p:nvPr>
            <p:ph type="body" idx="1"/>
          </p:nvPr>
        </p:nvSpPr>
        <p:spPr>
          <a:xfrm>
            <a:off x="311700" y="1246475"/>
            <a:ext cx="8299500" cy="3148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b="1"/>
              <a:t>DevOps</a:t>
            </a:r>
            <a:r>
              <a:rPr lang="en"/>
              <a:t> is a set of practices in the traditional software development world that enables faster, more reliable software development into production. DevOps relies on automation, tools, and workflows to abstract accidental complexity away and allow developers to focus on more critical issues.</a:t>
            </a:r>
            <a:endParaRPr/>
          </a:p>
          <a:p>
            <a:pPr marL="0" lvl="0" indent="0" algn="l" rtl="0">
              <a:spcBef>
                <a:spcPts val="1200"/>
              </a:spcBef>
              <a:spcAft>
                <a:spcPts val="0"/>
              </a:spcAft>
              <a:buNone/>
            </a:pPr>
            <a:endParaRPr/>
          </a:p>
          <a:p>
            <a:pPr marL="0" lvl="0" indent="0" algn="l" rtl="0">
              <a:spcBef>
                <a:spcPts val="1200"/>
              </a:spcBef>
              <a:spcAft>
                <a:spcPts val="0"/>
              </a:spcAft>
              <a:buNone/>
            </a:pPr>
            <a:r>
              <a:rPr lang="en"/>
              <a:t>The reason that DevOps is not simply applied to ML is that ML is not merely code, but </a:t>
            </a:r>
            <a:r>
              <a:rPr lang="en" b="1"/>
              <a:t>code and data</a:t>
            </a:r>
            <a:r>
              <a:rPr lang="en"/>
              <a:t>.</a:t>
            </a:r>
            <a:endParaRPr/>
          </a:p>
          <a:p>
            <a:pPr marL="0" lvl="0" indent="0" algn="l" rtl="0">
              <a:spcBef>
                <a:spcPts val="1200"/>
              </a:spcBef>
              <a:spcAft>
                <a:spcPts val="1200"/>
              </a:spcAft>
              <a:buNone/>
            </a:pPr>
            <a:r>
              <a:rPr lang="en"/>
              <a:t> A data scientist creates an ML model that is eventually placed in production by applying an algorithm to training data. This huge amount of data affects the model’s behavior in production. The behavior of the model also hinges on the input data that it receives at the time of prediction.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DEVOPS vs MLOPS</a:t>
            </a:r>
            <a:endParaRPr/>
          </a:p>
        </p:txBody>
      </p:sp>
      <p:sp>
        <p:nvSpPr>
          <p:cNvPr id="336" name="Google Shape;336;p42"/>
          <p:cNvSpPr txBox="1">
            <a:spLocks noGrp="1"/>
          </p:cNvSpPr>
          <p:nvPr>
            <p:ph type="body" idx="1"/>
          </p:nvPr>
        </p:nvSpPr>
        <p:spPr>
          <a:xfrm>
            <a:off x="308025" y="1558200"/>
            <a:ext cx="8299500" cy="3148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ML systems are similar to other software systems in many ways, but there are a few important differences:</a:t>
            </a:r>
            <a:endParaRPr/>
          </a:p>
          <a:p>
            <a:pPr marL="0" lvl="0" indent="0" algn="l" rtl="0">
              <a:spcBef>
                <a:spcPts val="1200"/>
              </a:spcBef>
              <a:spcAft>
                <a:spcPts val="0"/>
              </a:spcAft>
              <a:buNone/>
            </a:pPr>
            <a:endParaRPr/>
          </a:p>
          <a:p>
            <a:pPr marL="0" lvl="0" indent="0" algn="l" rtl="0">
              <a:spcBef>
                <a:spcPts val="1200"/>
              </a:spcBef>
              <a:spcAft>
                <a:spcPts val="0"/>
              </a:spcAft>
              <a:buNone/>
            </a:pPr>
            <a:r>
              <a:rPr lang="en" b="1"/>
              <a:t>CI </a:t>
            </a:r>
            <a:r>
              <a:rPr lang="en"/>
              <a:t>includes testing and validating data, data schemas, and models, rather than being limited to testing and validating code and components.</a:t>
            </a:r>
            <a:endParaRPr/>
          </a:p>
          <a:p>
            <a:pPr marL="0" lvl="0" indent="0" algn="l" rtl="0">
              <a:spcBef>
                <a:spcPts val="1200"/>
              </a:spcBef>
              <a:spcAft>
                <a:spcPts val="0"/>
              </a:spcAft>
              <a:buNone/>
            </a:pPr>
            <a:r>
              <a:rPr lang="en" b="1"/>
              <a:t>CD </a:t>
            </a:r>
            <a:r>
              <a:rPr lang="en"/>
              <a:t>refers to an ML training pipeline, a system that should deploy a model prediction service automatically, rather than a single software package or service.</a:t>
            </a:r>
            <a:endParaRPr/>
          </a:p>
          <a:p>
            <a:pPr marL="0" lvl="0" indent="0" algn="l" rtl="0">
              <a:spcBef>
                <a:spcPts val="1200"/>
              </a:spcBef>
              <a:spcAft>
                <a:spcPts val="1200"/>
              </a:spcAft>
              <a:buNone/>
            </a:pPr>
            <a:r>
              <a:rPr lang="en"/>
              <a:t>In addition, ML systems feature </a:t>
            </a:r>
            <a:r>
              <a:rPr lang="en" b="1"/>
              <a:t>continuous testing (CT), a property that deals with retraining and serving models automatically</a:t>
            </a:r>
            <a:r>
              <a:rPr lang="en"/>
              <a:t> to ensure that the team can better assess business risks using immediate feedback throughout the process.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DEVOPS vs MLOPS</a:t>
            </a:r>
            <a:endParaRPr/>
          </a:p>
        </p:txBody>
      </p:sp>
      <p:sp>
        <p:nvSpPr>
          <p:cNvPr id="342" name="Google Shape;342;p43"/>
          <p:cNvSpPr txBox="1">
            <a:spLocks noGrp="1"/>
          </p:cNvSpPr>
          <p:nvPr>
            <p:ph type="body" idx="1"/>
          </p:nvPr>
        </p:nvSpPr>
        <p:spPr>
          <a:xfrm>
            <a:off x="280025" y="1483525"/>
            <a:ext cx="8691600" cy="3493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n" sz="1340" b="1"/>
              <a:t>Teams: </a:t>
            </a:r>
            <a:r>
              <a:rPr lang="en" sz="1107"/>
              <a:t> The team working on an ML project typically includes data scientists who focus on model development, exploratory data analysis, research, and experimentation. In contrast to team members on the DevOps side, these team members might not be capable of building production-class services as experienced software engineers are.</a:t>
            </a:r>
            <a:endParaRPr sz="1107"/>
          </a:p>
          <a:p>
            <a:pPr marL="0" lvl="0" indent="0" algn="l" rtl="0">
              <a:lnSpc>
                <a:spcPct val="95000"/>
              </a:lnSpc>
              <a:spcBef>
                <a:spcPts val="1200"/>
              </a:spcBef>
              <a:spcAft>
                <a:spcPts val="0"/>
              </a:spcAft>
              <a:buSzPts val="852"/>
              <a:buNone/>
            </a:pPr>
            <a:r>
              <a:rPr lang="en" sz="1107" b="1"/>
              <a:t>Development.</a:t>
            </a:r>
            <a:r>
              <a:rPr lang="en" sz="1107"/>
              <a:t> To rapidly identify what best addresses the problem, ML is by necessity experimental. Team members test and tweak various algorithms, features, modeling techniques, and parameter configurations in this vein, but this creates challenges. Maximizing the reusability of code and maintaining reproducibility while tracking which changes worked and which failed are chief among them.</a:t>
            </a:r>
            <a:endParaRPr sz="1107"/>
          </a:p>
          <a:p>
            <a:pPr marL="0" lvl="0" indent="0" algn="l" rtl="0">
              <a:lnSpc>
                <a:spcPct val="95000"/>
              </a:lnSpc>
              <a:spcBef>
                <a:spcPts val="1200"/>
              </a:spcBef>
              <a:spcAft>
                <a:spcPts val="0"/>
              </a:spcAft>
              <a:buSzPts val="852"/>
              <a:buNone/>
            </a:pPr>
            <a:r>
              <a:rPr lang="en" sz="1107" b="1"/>
              <a:t>Testing. </a:t>
            </a:r>
            <a:r>
              <a:rPr lang="en" sz="1107"/>
              <a:t>Compared to other software systems, testing an ML system is much more involved. Both kinds of systems require typical integration and unit tests, but ML systems also demand model validation, data validation, and quality evaluation of the trained model.</a:t>
            </a:r>
            <a:endParaRPr sz="1107"/>
          </a:p>
          <a:p>
            <a:pPr marL="0" lvl="0" indent="0" algn="l" rtl="0">
              <a:lnSpc>
                <a:spcPct val="95000"/>
              </a:lnSpc>
              <a:spcBef>
                <a:spcPts val="1200"/>
              </a:spcBef>
              <a:spcAft>
                <a:spcPts val="0"/>
              </a:spcAft>
              <a:buSzPts val="852"/>
              <a:buNone/>
            </a:pPr>
            <a:r>
              <a:rPr lang="en" sz="1107" b="1"/>
              <a:t>Deployment.</a:t>
            </a:r>
            <a:r>
              <a:rPr lang="en" sz="1107"/>
              <a:t> ML models trained offline are not simply deployed in ML systems in real-world conditions for reliable predictions and results. Many situations demand a multi-step pipeline to automatically retrain the model before deployment. To create and deploy this kind of machine learning project pipeline, it is necessary to automate ML steps that data scientists complete manually before deployment as they validate and train the new models—and this is very complex.</a:t>
            </a:r>
            <a:endParaRPr sz="1107"/>
          </a:p>
          <a:p>
            <a:pPr marL="0" lvl="0" indent="0" algn="l" rtl="0">
              <a:lnSpc>
                <a:spcPct val="95000"/>
              </a:lnSpc>
              <a:spcBef>
                <a:spcPts val="1200"/>
              </a:spcBef>
              <a:spcAft>
                <a:spcPts val="0"/>
              </a:spcAft>
              <a:buSzPts val="852"/>
              <a:buNone/>
            </a:pPr>
            <a:r>
              <a:rPr lang="en" sz="1107" b="1"/>
              <a:t>Production. </a:t>
            </a:r>
            <a:r>
              <a:rPr lang="en" sz="1107"/>
              <a:t>ML models are subject to more sources of decay than are conventional software systems, such as data profiles that are constantly changing and suboptimal coding, and it is essential to consider this degradation and reduced performance. Tracking summary data statistics and monitoring online model performance is critical, and the system should be set to catch values that deviate from expectations and either send notifications or roll back when they occur.</a:t>
            </a:r>
            <a:endParaRPr sz="1107"/>
          </a:p>
          <a:p>
            <a:pPr marL="0" lvl="0" indent="0" algn="l" rtl="0">
              <a:lnSpc>
                <a:spcPct val="95000"/>
              </a:lnSpc>
              <a:spcBef>
                <a:spcPts val="1200"/>
              </a:spcBef>
              <a:spcAft>
                <a:spcPts val="1200"/>
              </a:spcAft>
              <a:buSzPts val="852"/>
              <a:buNone/>
            </a:pPr>
            <a:endParaRPr sz="1107"/>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graphicFrame>
        <p:nvGraphicFramePr>
          <p:cNvPr id="348" name="Google Shape;348;p44"/>
          <p:cNvGraphicFramePr/>
          <p:nvPr/>
        </p:nvGraphicFramePr>
        <p:xfrm>
          <a:off x="580913" y="1603000"/>
          <a:ext cx="3000000" cy="3000000"/>
        </p:xfrm>
        <a:graphic>
          <a:graphicData uri="http://schemas.openxmlformats.org/drawingml/2006/table">
            <a:tbl>
              <a:tblPr>
                <a:noFill/>
                <a:tableStyleId>{8E7D19C1-22DE-4BEE-8E6D-DD72B5825BC2}</a:tableStyleId>
              </a:tblPr>
              <a:tblGrid>
                <a:gridCol w="2014150">
                  <a:extLst>
                    <a:ext uri="{9D8B030D-6E8A-4147-A177-3AD203B41FA5}">
                      <a16:colId xmlns:a16="http://schemas.microsoft.com/office/drawing/2014/main" val="20000"/>
                    </a:ext>
                  </a:extLst>
                </a:gridCol>
                <a:gridCol w="2523600">
                  <a:extLst>
                    <a:ext uri="{9D8B030D-6E8A-4147-A177-3AD203B41FA5}">
                      <a16:colId xmlns:a16="http://schemas.microsoft.com/office/drawing/2014/main" val="20001"/>
                    </a:ext>
                  </a:extLst>
                </a:gridCol>
                <a:gridCol w="2906900">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endParaRPr sz="1500" b="1">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Research</a:t>
                      </a:r>
                      <a:endParaRPr sz="1500" b="1">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Production</a:t>
                      </a:r>
                      <a:endParaRPr sz="1500" b="1">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0"/>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Objectives</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Model performance</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Different stakeholders have different objectives</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1"/>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Computational priority</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Fast training, high throughput</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Fast inference, low latency</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2"/>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Data</a:t>
                      </a:r>
                      <a:endParaRPr sz="1300">
                        <a:solidFill>
                          <a:schemeClr val="dk1"/>
                        </a:solidFill>
                        <a:latin typeface="Nunito"/>
                        <a:ea typeface="Nunito"/>
                        <a:cs typeface="Nunito"/>
                        <a:sym typeface="Nuni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Static</a:t>
                      </a:r>
                      <a:endParaRPr sz="1300">
                        <a:solidFill>
                          <a:schemeClr val="dk1"/>
                        </a:solidFill>
                        <a:latin typeface="Nunito"/>
                        <a:ea typeface="Nunito"/>
                        <a:cs typeface="Nunito"/>
                        <a:sym typeface="Nuni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Constantly shifting</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3"/>
                  </a:ext>
                </a:extLst>
              </a:tr>
            </a:tbl>
          </a:graphicData>
        </a:graphic>
      </p:graphicFrame>
      <p:sp>
        <p:nvSpPr>
          <p:cNvPr id="349" name="Google Shape;34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in research vs. in production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490250" y="450150"/>
            <a:ext cx="7724100" cy="4241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400"/>
              <a:t>Agenda</a:t>
            </a:r>
            <a:endParaRPr sz="2400"/>
          </a:p>
          <a:p>
            <a:pPr marL="0" lvl="0" indent="0" algn="l" rtl="0">
              <a:spcBef>
                <a:spcPts val="0"/>
              </a:spcBef>
              <a:spcAft>
                <a:spcPts val="0"/>
              </a:spcAft>
              <a:buNone/>
            </a:pPr>
            <a:endParaRPr sz="2400"/>
          </a:p>
          <a:p>
            <a:pPr marL="457200" lvl="0" indent="-381000" algn="l" rtl="0">
              <a:spcBef>
                <a:spcPts val="0"/>
              </a:spcBef>
              <a:spcAft>
                <a:spcPts val="0"/>
              </a:spcAft>
              <a:buSzPts val="2400"/>
              <a:buAutoNum type="arabicPeriod"/>
            </a:pPr>
            <a:r>
              <a:rPr lang="en" sz="2400"/>
              <a:t>Intro to Devops</a:t>
            </a:r>
            <a:endParaRPr sz="2400"/>
          </a:p>
          <a:p>
            <a:pPr marL="457200" lvl="0" indent="-381000" algn="l" rtl="0">
              <a:spcBef>
                <a:spcPts val="0"/>
              </a:spcBef>
              <a:spcAft>
                <a:spcPts val="0"/>
              </a:spcAft>
              <a:buSzPts val="2400"/>
              <a:buAutoNum type="arabicPeriod"/>
            </a:pPr>
            <a:r>
              <a:rPr lang="en" sz="2400"/>
              <a:t>Intro to MLOps</a:t>
            </a:r>
            <a:endParaRPr sz="2400"/>
          </a:p>
          <a:p>
            <a:pPr marL="457200" lvl="0" indent="-381000" algn="l" rtl="0">
              <a:spcBef>
                <a:spcPts val="0"/>
              </a:spcBef>
              <a:spcAft>
                <a:spcPts val="0"/>
              </a:spcAft>
              <a:buSzPts val="2400"/>
              <a:buAutoNum type="arabicPeriod"/>
            </a:pPr>
            <a:r>
              <a:rPr lang="en" sz="2400"/>
              <a:t>Databricks </a:t>
            </a:r>
            <a:endParaRPr sz="2400"/>
          </a:p>
          <a:p>
            <a:pPr marL="457200" lvl="0" indent="-381000" algn="l" rtl="0">
              <a:spcBef>
                <a:spcPts val="0"/>
              </a:spcBef>
              <a:spcAft>
                <a:spcPts val="0"/>
              </a:spcAft>
              <a:buSzPts val="2400"/>
              <a:buAutoNum type="arabicPeriod"/>
            </a:pPr>
            <a:r>
              <a:rPr lang="en" sz="2400"/>
              <a:t>Hands on Azure DataBricks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355" name="Google Shape;35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a:t>
            </a:r>
            <a:endParaRPr/>
          </a:p>
        </p:txBody>
      </p:sp>
      <p:graphicFrame>
        <p:nvGraphicFramePr>
          <p:cNvPr id="356" name="Google Shape;356;p45"/>
          <p:cNvGraphicFramePr/>
          <p:nvPr/>
        </p:nvGraphicFramePr>
        <p:xfrm>
          <a:off x="496575" y="1513825"/>
          <a:ext cx="3000000" cy="3000000"/>
        </p:xfrm>
        <a:graphic>
          <a:graphicData uri="http://schemas.openxmlformats.org/drawingml/2006/table">
            <a:tbl>
              <a:tblPr>
                <a:noFill/>
                <a:tableStyleId>{BC834E49-5403-4A34-8FA9-4C63B71C22FE}</a:tableStyleId>
              </a:tblPr>
              <a:tblGrid>
                <a:gridCol w="3519475">
                  <a:extLst>
                    <a:ext uri="{9D8B030D-6E8A-4147-A177-3AD203B41FA5}">
                      <a16:colId xmlns:a16="http://schemas.microsoft.com/office/drawing/2014/main" val="20000"/>
                    </a:ext>
                  </a:extLst>
                </a:gridCol>
                <a:gridCol w="4269675">
                  <a:extLst>
                    <a:ext uri="{9D8B030D-6E8A-4147-A177-3AD203B41FA5}">
                      <a16:colId xmlns:a16="http://schemas.microsoft.com/office/drawing/2014/main" val="20001"/>
                    </a:ext>
                  </a:extLst>
                </a:gridCol>
              </a:tblGrid>
              <a:tr h="717950">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Research</a:t>
                      </a:r>
                      <a:endParaRPr sz="1500" b="1">
                        <a:solidFill>
                          <a:schemeClr val="dk1"/>
                        </a:solidFill>
                        <a:latin typeface="Nunito"/>
                        <a:ea typeface="Nunito"/>
                        <a:cs typeface="Nunito"/>
                        <a:sym typeface="Nunito"/>
                      </a:endParaRPr>
                    </a:p>
                  </a:txBody>
                  <a:tcPr marL="88900" marR="88900" marT="88900" marB="88900"/>
                </a:tc>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Production</a:t>
                      </a:r>
                      <a:endParaRPr sz="1500" b="1">
                        <a:solidFill>
                          <a:schemeClr val="dk1"/>
                        </a:solidFill>
                        <a:latin typeface="Nunito"/>
                        <a:ea typeface="Nunito"/>
                        <a:cs typeface="Nunito"/>
                        <a:sym typeface="Nunito"/>
                      </a:endParaRPr>
                    </a:p>
                  </a:txBody>
                  <a:tcPr marL="88900" marR="88900" marT="88900" marB="88900"/>
                </a:tc>
                <a:extLst>
                  <a:ext uri="{0D108BD9-81ED-4DB2-BD59-A6C34878D82A}">
                    <a16:rowId xmlns:a16="http://schemas.microsoft.com/office/drawing/2014/main" val="10000"/>
                  </a:ext>
                </a:extLst>
              </a:tr>
              <a:tr h="1825800">
                <a:tc>
                  <a:txBody>
                    <a:bodyPr/>
                    <a:lstStyle/>
                    <a:p>
                      <a:pPr marL="457200" lvl="0" indent="-311150" algn="l" rtl="0">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Clean</a:t>
                      </a:r>
                      <a:endParaRPr sz="1300">
                        <a:solidFill>
                          <a:schemeClr val="dk1"/>
                        </a:solidFill>
                        <a:latin typeface="Nunito"/>
                        <a:ea typeface="Nunito"/>
                        <a:cs typeface="Nunito"/>
                        <a:sym typeface="Nunito"/>
                      </a:endParaRPr>
                    </a:p>
                    <a:p>
                      <a:pPr marL="457200" lvl="0" indent="-311150" algn="l" rtl="0">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Static</a:t>
                      </a:r>
                      <a:endParaRPr sz="1300">
                        <a:solidFill>
                          <a:schemeClr val="dk1"/>
                        </a:solidFill>
                        <a:latin typeface="Nunito"/>
                        <a:ea typeface="Nunito"/>
                        <a:cs typeface="Nunito"/>
                        <a:sym typeface="Nunito"/>
                      </a:endParaRPr>
                    </a:p>
                    <a:p>
                      <a:pPr marL="457200" lvl="0" indent="-311150" algn="l" rtl="0">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Mostly historical data</a:t>
                      </a:r>
                      <a:endParaRPr sz="1300">
                        <a:solidFill>
                          <a:schemeClr val="dk1"/>
                        </a:solidFill>
                        <a:latin typeface="Nunito"/>
                        <a:ea typeface="Nunito"/>
                        <a:cs typeface="Nunito"/>
                        <a:sym typeface="Nunito"/>
                      </a:endParaRPr>
                    </a:p>
                  </a:txBody>
                  <a:tcPr marL="88900" marR="88900" marT="88900" marB="88900"/>
                </a:tc>
                <a:tc>
                  <a:txBody>
                    <a:bodyPr/>
                    <a:lstStyle/>
                    <a:p>
                      <a:pPr marL="457200" lvl="0" indent="-311150" algn="l" rtl="0">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Messy</a:t>
                      </a:r>
                      <a:endParaRPr sz="1300">
                        <a:solidFill>
                          <a:schemeClr val="dk1"/>
                        </a:solidFill>
                        <a:latin typeface="Nunito"/>
                        <a:ea typeface="Nunito"/>
                        <a:cs typeface="Nunito"/>
                        <a:sym typeface="Nunito"/>
                      </a:endParaRPr>
                    </a:p>
                    <a:p>
                      <a:pPr marL="457200" lvl="0" indent="-311150" algn="l" rtl="0">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Constantly shifting</a:t>
                      </a:r>
                      <a:endParaRPr sz="1300">
                        <a:solidFill>
                          <a:schemeClr val="dk1"/>
                        </a:solidFill>
                        <a:latin typeface="Nunito"/>
                        <a:ea typeface="Nunito"/>
                        <a:cs typeface="Nunito"/>
                        <a:sym typeface="Nunito"/>
                      </a:endParaRPr>
                    </a:p>
                    <a:p>
                      <a:pPr marL="457200" lvl="0" indent="-311150" algn="l" rtl="0">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Historical + streaming data</a:t>
                      </a:r>
                      <a:endParaRPr sz="1300">
                        <a:solidFill>
                          <a:schemeClr val="dk1"/>
                        </a:solidFill>
                        <a:latin typeface="Nunito"/>
                        <a:ea typeface="Nunito"/>
                        <a:cs typeface="Nunito"/>
                        <a:sym typeface="Nunito"/>
                      </a:endParaRPr>
                    </a:p>
                    <a:p>
                      <a:pPr marL="457200" lvl="0" indent="-311150" algn="l" rtl="0">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Biased, and you don’t know how biased</a:t>
                      </a:r>
                      <a:endParaRPr sz="1300">
                        <a:solidFill>
                          <a:schemeClr val="dk1"/>
                        </a:solidFill>
                        <a:latin typeface="Nunito"/>
                        <a:ea typeface="Nunito"/>
                        <a:cs typeface="Nunito"/>
                        <a:sym typeface="Nunito"/>
                      </a:endParaRPr>
                    </a:p>
                    <a:p>
                      <a:pPr marL="457200" lvl="0" indent="-311150" algn="l" rtl="0">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Privacy + regulatory concerns </a:t>
                      </a:r>
                      <a:endParaRPr sz="1300">
                        <a:solidFill>
                          <a:schemeClr val="dk1"/>
                        </a:solidFill>
                        <a:latin typeface="Nunito"/>
                        <a:ea typeface="Nunito"/>
                        <a:cs typeface="Nunito"/>
                        <a:sym typeface="Nunito"/>
                      </a:endParaRPr>
                    </a:p>
                  </a:txBody>
                  <a:tcPr marL="88900" marR="88900" marT="88900" marB="88900"/>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362" name="Google Shape;362;p46"/>
          <p:cNvPicPr preferRelativeResize="0"/>
          <p:nvPr/>
        </p:nvPicPr>
        <p:blipFill>
          <a:blip r:embed="rId3">
            <a:alphaModFix/>
          </a:blip>
          <a:stretch>
            <a:fillRect/>
          </a:stretch>
        </p:blipFill>
        <p:spPr>
          <a:xfrm>
            <a:off x="49225" y="952546"/>
            <a:ext cx="9143998" cy="24314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68" name="Google Shape;368;p47"/>
          <p:cNvGraphicFramePr/>
          <p:nvPr/>
        </p:nvGraphicFramePr>
        <p:xfrm>
          <a:off x="621388" y="1418838"/>
          <a:ext cx="3000000" cy="3000000"/>
        </p:xfrm>
        <a:graphic>
          <a:graphicData uri="http://schemas.openxmlformats.org/drawingml/2006/table">
            <a:tbl>
              <a:tblPr>
                <a:noFill/>
                <a:tableStyleId>{8E7D19C1-22DE-4BEE-8E6D-DD72B5825BC2}</a:tableStyleId>
              </a:tblPr>
              <a:tblGrid>
                <a:gridCol w="2014150">
                  <a:extLst>
                    <a:ext uri="{9D8B030D-6E8A-4147-A177-3AD203B41FA5}">
                      <a16:colId xmlns:a16="http://schemas.microsoft.com/office/drawing/2014/main" val="20000"/>
                    </a:ext>
                  </a:extLst>
                </a:gridCol>
                <a:gridCol w="2523600">
                  <a:extLst>
                    <a:ext uri="{9D8B030D-6E8A-4147-A177-3AD203B41FA5}">
                      <a16:colId xmlns:a16="http://schemas.microsoft.com/office/drawing/2014/main" val="20001"/>
                    </a:ext>
                  </a:extLst>
                </a:gridCol>
                <a:gridCol w="2906900">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endParaRPr sz="1500" b="1">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Research</a:t>
                      </a:r>
                      <a:endParaRPr sz="1500" b="1">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Production</a:t>
                      </a:r>
                      <a:endParaRPr sz="1500" b="1">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0"/>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Objectives</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Model performance</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Different stakeholders have different objectives</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1"/>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Computational priority</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Fast training, high throughput</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Fast inference, low latency</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2"/>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Data</a:t>
                      </a:r>
                      <a:endParaRPr sz="1300">
                        <a:solidFill>
                          <a:schemeClr val="dk1"/>
                        </a:solidFill>
                        <a:latin typeface="Nunito"/>
                        <a:ea typeface="Nunito"/>
                        <a:cs typeface="Nunito"/>
                        <a:sym typeface="Nuni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Static</a:t>
                      </a:r>
                      <a:endParaRPr sz="1300">
                        <a:solidFill>
                          <a:schemeClr val="dk1"/>
                        </a:solidFill>
                        <a:latin typeface="Nunito"/>
                        <a:ea typeface="Nunito"/>
                        <a:cs typeface="Nunito"/>
                        <a:sym typeface="Nuni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Constantly shifting</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3"/>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Fairness</a:t>
                      </a:r>
                      <a:endParaRPr sz="1300">
                        <a:solidFill>
                          <a:schemeClr val="dk1"/>
                        </a:solidFill>
                        <a:latin typeface="Nunito"/>
                        <a:ea typeface="Nunito"/>
                        <a:cs typeface="Nunito"/>
                        <a:sym typeface="Nuni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Good to have (sadly)</a:t>
                      </a:r>
                      <a:endParaRPr sz="1300">
                        <a:solidFill>
                          <a:schemeClr val="dk1"/>
                        </a:solidFill>
                        <a:latin typeface="Nunito"/>
                        <a:ea typeface="Nunito"/>
                        <a:cs typeface="Nunito"/>
                        <a:sym typeface="Nuni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Important</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4"/>
                  </a:ext>
                </a:extLst>
              </a:tr>
            </a:tbl>
          </a:graphicData>
        </a:graphic>
      </p:graphicFrame>
      <p:sp>
        <p:nvSpPr>
          <p:cNvPr id="369" name="Google Shape;36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in research vs. in production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375" name="Google Shape;375;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Fairness</a:t>
            </a:r>
            <a:endParaRPr/>
          </a:p>
        </p:txBody>
      </p:sp>
      <p:pic>
        <p:nvPicPr>
          <p:cNvPr id="376" name="Google Shape;376;p48"/>
          <p:cNvPicPr preferRelativeResize="0"/>
          <p:nvPr/>
        </p:nvPicPr>
        <p:blipFill>
          <a:blip r:embed="rId3">
            <a:alphaModFix/>
          </a:blip>
          <a:stretch>
            <a:fillRect/>
          </a:stretch>
        </p:blipFill>
        <p:spPr>
          <a:xfrm>
            <a:off x="576475" y="1141950"/>
            <a:ext cx="3216480" cy="2141337"/>
          </a:xfrm>
          <a:prstGeom prst="rect">
            <a:avLst/>
          </a:prstGeom>
          <a:noFill/>
          <a:ln>
            <a:noFill/>
          </a:ln>
        </p:spPr>
      </p:pic>
      <p:pic>
        <p:nvPicPr>
          <p:cNvPr id="377" name="Google Shape;377;p48"/>
          <p:cNvPicPr preferRelativeResize="0"/>
          <p:nvPr/>
        </p:nvPicPr>
        <p:blipFill>
          <a:blip r:embed="rId4">
            <a:alphaModFix/>
          </a:blip>
          <a:stretch>
            <a:fillRect/>
          </a:stretch>
        </p:blipFill>
        <p:spPr>
          <a:xfrm>
            <a:off x="4007000" y="1178504"/>
            <a:ext cx="4656799" cy="2104772"/>
          </a:xfrm>
          <a:prstGeom prst="rect">
            <a:avLst/>
          </a:prstGeom>
          <a:noFill/>
          <a:ln>
            <a:noFill/>
          </a:ln>
        </p:spPr>
      </p:pic>
      <p:pic>
        <p:nvPicPr>
          <p:cNvPr id="378" name="Google Shape;378;p48"/>
          <p:cNvPicPr preferRelativeResize="0"/>
          <p:nvPr/>
        </p:nvPicPr>
        <p:blipFill>
          <a:blip r:embed="rId5">
            <a:alphaModFix/>
          </a:blip>
          <a:stretch>
            <a:fillRect/>
          </a:stretch>
        </p:blipFill>
        <p:spPr>
          <a:xfrm>
            <a:off x="1068087" y="3449501"/>
            <a:ext cx="7007823" cy="1483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graphicFrame>
        <p:nvGraphicFramePr>
          <p:cNvPr id="384" name="Google Shape;384;p49"/>
          <p:cNvGraphicFramePr/>
          <p:nvPr/>
        </p:nvGraphicFramePr>
        <p:xfrm>
          <a:off x="1094613" y="1579413"/>
          <a:ext cx="3000000" cy="3000000"/>
        </p:xfrm>
        <a:graphic>
          <a:graphicData uri="http://schemas.openxmlformats.org/drawingml/2006/table">
            <a:tbl>
              <a:tblPr>
                <a:noFill/>
                <a:tableStyleId>{8E7D19C1-22DE-4BEE-8E6D-DD72B5825BC2}</a:tableStyleId>
              </a:tblPr>
              <a:tblGrid>
                <a:gridCol w="2014150">
                  <a:extLst>
                    <a:ext uri="{9D8B030D-6E8A-4147-A177-3AD203B41FA5}">
                      <a16:colId xmlns:a16="http://schemas.microsoft.com/office/drawing/2014/main" val="20000"/>
                    </a:ext>
                  </a:extLst>
                </a:gridCol>
                <a:gridCol w="2523600">
                  <a:extLst>
                    <a:ext uri="{9D8B030D-6E8A-4147-A177-3AD203B41FA5}">
                      <a16:colId xmlns:a16="http://schemas.microsoft.com/office/drawing/2014/main" val="20001"/>
                    </a:ext>
                  </a:extLst>
                </a:gridCol>
                <a:gridCol w="2906900">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endParaRPr sz="1500" b="1">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Research</a:t>
                      </a:r>
                      <a:endParaRPr sz="1500" b="1">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Production</a:t>
                      </a:r>
                      <a:endParaRPr sz="1500" b="1">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0"/>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Objectives</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Model performance</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Different stakeholders have different objectives</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1"/>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Computational priority</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Fast training, high throughput</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Fast inference, low latency</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2"/>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Data</a:t>
                      </a:r>
                      <a:endParaRPr sz="1300">
                        <a:solidFill>
                          <a:schemeClr val="dk1"/>
                        </a:solidFill>
                        <a:latin typeface="Nunito"/>
                        <a:ea typeface="Nunito"/>
                        <a:cs typeface="Nunito"/>
                        <a:sym typeface="Nuni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Static</a:t>
                      </a:r>
                      <a:endParaRPr sz="1300">
                        <a:solidFill>
                          <a:schemeClr val="dk1"/>
                        </a:solidFill>
                        <a:latin typeface="Nunito"/>
                        <a:ea typeface="Nunito"/>
                        <a:cs typeface="Nunito"/>
                        <a:sym typeface="Nuni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Constantly shifting</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3"/>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Fairness</a:t>
                      </a:r>
                      <a:endParaRPr sz="1300">
                        <a:solidFill>
                          <a:schemeClr val="dk1"/>
                        </a:solidFill>
                        <a:latin typeface="Nunito"/>
                        <a:ea typeface="Nunito"/>
                        <a:cs typeface="Nunito"/>
                        <a:sym typeface="Nuni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Good to have (sadly)</a:t>
                      </a:r>
                      <a:endParaRPr sz="1300">
                        <a:solidFill>
                          <a:schemeClr val="dk1"/>
                        </a:solidFill>
                        <a:latin typeface="Nunito"/>
                        <a:ea typeface="Nunito"/>
                        <a:cs typeface="Nunito"/>
                        <a:sym typeface="Nuni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Important</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4"/>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Interpretability*</a:t>
                      </a:r>
                      <a:endParaRPr sz="1300">
                        <a:solidFill>
                          <a:schemeClr val="dk1"/>
                        </a:solidFill>
                        <a:latin typeface="Nunito"/>
                        <a:ea typeface="Nunito"/>
                        <a:cs typeface="Nunito"/>
                        <a:sym typeface="Nuni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Good to have</a:t>
                      </a:r>
                      <a:endParaRPr sz="1300">
                        <a:solidFill>
                          <a:schemeClr val="dk1"/>
                        </a:solidFill>
                        <a:latin typeface="Nunito"/>
                        <a:ea typeface="Nunito"/>
                        <a:cs typeface="Nunito"/>
                        <a:sym typeface="Nuni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Important</a:t>
                      </a:r>
                      <a:endParaRPr sz="1300">
                        <a:solidFill>
                          <a:schemeClr val="dk1"/>
                        </a:solidFill>
                        <a:latin typeface="Nunito"/>
                        <a:ea typeface="Nunito"/>
                        <a:cs typeface="Nunito"/>
                        <a:sym typeface="Nuni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385" name="Google Shape;385;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in research vs. in production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
        <p:nvSpPr>
          <p:cNvPr id="391" name="Google Shape;391;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Interpretability</a:t>
            </a:r>
            <a:endParaRPr/>
          </a:p>
        </p:txBody>
      </p:sp>
      <p:pic>
        <p:nvPicPr>
          <p:cNvPr id="392" name="Google Shape;392;p50"/>
          <p:cNvPicPr preferRelativeResize="0"/>
          <p:nvPr/>
        </p:nvPicPr>
        <p:blipFill>
          <a:blip r:embed="rId3">
            <a:alphaModFix/>
          </a:blip>
          <a:stretch>
            <a:fillRect/>
          </a:stretch>
        </p:blipFill>
        <p:spPr>
          <a:xfrm>
            <a:off x="2363725" y="1398613"/>
            <a:ext cx="4536125" cy="2346275"/>
          </a:xfrm>
          <a:prstGeom prst="rect">
            <a:avLst/>
          </a:prstGeom>
          <a:noFill/>
          <a:ln>
            <a:noFill/>
          </a:ln>
        </p:spPr>
      </p:pic>
      <p:sp>
        <p:nvSpPr>
          <p:cNvPr id="393" name="Google Shape;393;p50"/>
          <p:cNvSpPr txBox="1"/>
          <p:nvPr/>
        </p:nvSpPr>
        <p:spPr>
          <a:xfrm>
            <a:off x="982750" y="3886950"/>
            <a:ext cx="7353600" cy="4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00FF"/>
                </a:solidFill>
                <a:latin typeface="Nunito"/>
                <a:ea typeface="Nunito"/>
                <a:cs typeface="Nunito"/>
                <a:sym typeface="Nunito"/>
              </a:rPr>
              <a:t>Zoom poll: which one would you want as your surgeon?</a:t>
            </a:r>
            <a:endParaRPr sz="1700">
              <a:solidFill>
                <a:srgbClr val="FF00FF"/>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399" name="Google Shape;39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Interpretability</a:t>
            </a:r>
            <a:endParaRPr/>
          </a:p>
        </p:txBody>
      </p:sp>
      <p:sp>
        <p:nvSpPr>
          <p:cNvPr id="400" name="Google Shape;400;p51"/>
          <p:cNvSpPr txBox="1"/>
          <p:nvPr/>
        </p:nvSpPr>
        <p:spPr>
          <a:xfrm>
            <a:off x="704425" y="3963554"/>
            <a:ext cx="2760600" cy="6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FF00FF"/>
              </a:solidFill>
              <a:latin typeface="Nunito"/>
              <a:ea typeface="Nunito"/>
              <a:cs typeface="Nunito"/>
              <a:sym typeface="Nunito"/>
            </a:endParaRPr>
          </a:p>
        </p:txBody>
      </p:sp>
      <p:pic>
        <p:nvPicPr>
          <p:cNvPr id="401" name="Google Shape;401;p51"/>
          <p:cNvPicPr preferRelativeResize="0"/>
          <p:nvPr/>
        </p:nvPicPr>
        <p:blipFill>
          <a:blip r:embed="rId3">
            <a:alphaModFix/>
          </a:blip>
          <a:stretch>
            <a:fillRect/>
          </a:stretch>
        </p:blipFill>
        <p:spPr>
          <a:xfrm>
            <a:off x="1570275" y="1307850"/>
            <a:ext cx="4536125" cy="2346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graphicFrame>
        <p:nvGraphicFramePr>
          <p:cNvPr id="407" name="Google Shape;407;p52"/>
          <p:cNvGraphicFramePr/>
          <p:nvPr/>
        </p:nvGraphicFramePr>
        <p:xfrm>
          <a:off x="1094613" y="1500588"/>
          <a:ext cx="3000000" cy="3000000"/>
        </p:xfrm>
        <a:graphic>
          <a:graphicData uri="http://schemas.openxmlformats.org/drawingml/2006/table">
            <a:tbl>
              <a:tblPr>
                <a:noFill/>
                <a:tableStyleId>{8E7D19C1-22DE-4BEE-8E6D-DD72B5825BC2}</a:tableStyleId>
              </a:tblPr>
              <a:tblGrid>
                <a:gridCol w="2014150">
                  <a:extLst>
                    <a:ext uri="{9D8B030D-6E8A-4147-A177-3AD203B41FA5}">
                      <a16:colId xmlns:a16="http://schemas.microsoft.com/office/drawing/2014/main" val="20000"/>
                    </a:ext>
                  </a:extLst>
                </a:gridCol>
                <a:gridCol w="2523600">
                  <a:extLst>
                    <a:ext uri="{9D8B030D-6E8A-4147-A177-3AD203B41FA5}">
                      <a16:colId xmlns:a16="http://schemas.microsoft.com/office/drawing/2014/main" val="20001"/>
                    </a:ext>
                  </a:extLst>
                </a:gridCol>
                <a:gridCol w="2906900">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endParaRPr sz="1500" b="1">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Research</a:t>
                      </a:r>
                      <a:endParaRPr sz="1500" b="1">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500" b="1">
                          <a:solidFill>
                            <a:schemeClr val="dk1"/>
                          </a:solidFill>
                          <a:latin typeface="Nunito"/>
                          <a:ea typeface="Nunito"/>
                          <a:cs typeface="Nunito"/>
                          <a:sym typeface="Nunito"/>
                        </a:rPr>
                        <a:t>Production</a:t>
                      </a:r>
                      <a:endParaRPr sz="1500" b="1">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0"/>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Objectives</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Model performance</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Different stakeholders have different objectives</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1"/>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Computational priority</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Fast training, high throughput</a:t>
                      </a:r>
                      <a:endParaRPr sz="1300">
                        <a:solidFill>
                          <a:schemeClr val="dk1"/>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Fast inference, low latency</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2"/>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Data</a:t>
                      </a:r>
                      <a:endParaRPr sz="1300">
                        <a:solidFill>
                          <a:schemeClr val="dk1"/>
                        </a:solidFill>
                        <a:latin typeface="Nunito"/>
                        <a:ea typeface="Nunito"/>
                        <a:cs typeface="Nunito"/>
                        <a:sym typeface="Nuni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Static</a:t>
                      </a:r>
                      <a:endParaRPr sz="1300">
                        <a:solidFill>
                          <a:schemeClr val="dk1"/>
                        </a:solidFill>
                        <a:latin typeface="Nunito"/>
                        <a:ea typeface="Nunito"/>
                        <a:cs typeface="Nunito"/>
                        <a:sym typeface="Nuni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Constantly shifting</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3"/>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Fairness</a:t>
                      </a:r>
                      <a:endParaRPr sz="1300">
                        <a:solidFill>
                          <a:schemeClr val="dk1"/>
                        </a:solidFill>
                        <a:latin typeface="Nunito"/>
                        <a:ea typeface="Nunito"/>
                        <a:cs typeface="Nunito"/>
                        <a:sym typeface="Nuni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Good to have (sadly)</a:t>
                      </a:r>
                      <a:endParaRPr sz="1300">
                        <a:solidFill>
                          <a:schemeClr val="dk1"/>
                        </a:solidFill>
                        <a:latin typeface="Nunito"/>
                        <a:ea typeface="Nunito"/>
                        <a:cs typeface="Nunito"/>
                        <a:sym typeface="Nuni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Important</a:t>
                      </a:r>
                      <a:endParaRPr sz="1300">
                        <a:solidFill>
                          <a:schemeClr val="dk1"/>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4"/>
                  </a:ext>
                </a:extLst>
              </a:tr>
              <a:tr h="437375">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Interpretability</a:t>
                      </a:r>
                      <a:endParaRPr sz="1300">
                        <a:solidFill>
                          <a:schemeClr val="dk1"/>
                        </a:solidFill>
                        <a:latin typeface="Nunito"/>
                        <a:ea typeface="Nunito"/>
                        <a:cs typeface="Nunito"/>
                        <a:sym typeface="Nuni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Good to have</a:t>
                      </a:r>
                      <a:endParaRPr sz="1300">
                        <a:solidFill>
                          <a:schemeClr val="dk1"/>
                        </a:solidFill>
                        <a:latin typeface="Nunito"/>
                        <a:ea typeface="Nunito"/>
                        <a:cs typeface="Nunito"/>
                        <a:sym typeface="Nuni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dk1"/>
                          </a:solidFill>
                          <a:latin typeface="Nunito"/>
                          <a:ea typeface="Nunito"/>
                          <a:cs typeface="Nunito"/>
                          <a:sym typeface="Nunito"/>
                        </a:rPr>
                        <a:t>Important</a:t>
                      </a:r>
                      <a:endParaRPr sz="1300">
                        <a:solidFill>
                          <a:schemeClr val="dk1"/>
                        </a:solidFill>
                        <a:latin typeface="Nunito"/>
                        <a:ea typeface="Nunito"/>
                        <a:cs typeface="Nunito"/>
                        <a:sym typeface="Nuni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408" name="Google Shape;40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in research vs. in production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3"/>
          <p:cNvSpPr txBox="1"/>
          <p:nvPr/>
        </p:nvSpPr>
        <p:spPr>
          <a:xfrm>
            <a:off x="888300" y="1040500"/>
            <a:ext cx="7459800" cy="257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600" b="1">
                <a:solidFill>
                  <a:schemeClr val="dk1"/>
                </a:solidFill>
                <a:latin typeface="Nunito"/>
                <a:ea typeface="Nunito"/>
                <a:cs typeface="Nunito"/>
                <a:sym typeface="Nunito"/>
              </a:rPr>
              <a:t>Myth #1: Deploying is hard</a:t>
            </a:r>
            <a:endParaRPr sz="2600" b="1" i="0" u="none" strike="noStrike" cap="none">
              <a:solidFill>
                <a:schemeClr val="dk1"/>
              </a:solidFill>
              <a:latin typeface="Nunito"/>
              <a:ea typeface="Nunito"/>
              <a:cs typeface="Nunito"/>
              <a:sym typeface="Nunito"/>
            </a:endParaRPr>
          </a:p>
        </p:txBody>
      </p:sp>
      <p:sp>
        <p:nvSpPr>
          <p:cNvPr id="414" name="Google Shape;41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4"/>
          <p:cNvSpPr txBox="1"/>
          <p:nvPr/>
        </p:nvSpPr>
        <p:spPr>
          <a:xfrm>
            <a:off x="888300" y="1040500"/>
            <a:ext cx="7459800" cy="257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600" b="1">
                <a:solidFill>
                  <a:schemeClr val="dk1"/>
                </a:solidFill>
                <a:latin typeface="Nunito"/>
                <a:ea typeface="Nunito"/>
                <a:cs typeface="Nunito"/>
                <a:sym typeface="Nunito"/>
              </a:rPr>
              <a:t>Myth #1: Deploying is hard</a:t>
            </a:r>
            <a:endParaRPr sz="2600" b="1">
              <a:solidFill>
                <a:schemeClr val="dk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2800"/>
              <a:buFont typeface="Arial"/>
              <a:buNone/>
            </a:pPr>
            <a:endParaRPr sz="2600">
              <a:solidFill>
                <a:schemeClr val="dk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2800"/>
              <a:buFont typeface="Arial"/>
              <a:buNone/>
            </a:pPr>
            <a:r>
              <a:rPr lang="en" sz="2300">
                <a:solidFill>
                  <a:schemeClr val="dk1"/>
                </a:solidFill>
                <a:latin typeface="Nunito"/>
                <a:ea typeface="Nunito"/>
                <a:cs typeface="Nunito"/>
                <a:sym typeface="Nunito"/>
              </a:rPr>
              <a:t>Deploying is easy. Deploying reliably is hard</a:t>
            </a:r>
            <a:endParaRPr sz="2300">
              <a:solidFill>
                <a:schemeClr val="dk1"/>
              </a:solidFill>
              <a:latin typeface="Nunito"/>
              <a:ea typeface="Nunito"/>
              <a:cs typeface="Nunito"/>
              <a:sym typeface="Nunito"/>
            </a:endParaRPr>
          </a:p>
        </p:txBody>
      </p:sp>
      <p:sp>
        <p:nvSpPr>
          <p:cNvPr id="420" name="Google Shape;42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1306825" y="1383225"/>
            <a:ext cx="7151400" cy="161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50">
                <a:latin typeface="Arial"/>
                <a:ea typeface="Arial"/>
                <a:cs typeface="Arial"/>
                <a:sym typeface="Arial"/>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a:t>
            </a:r>
            <a:endParaRPr/>
          </a:p>
        </p:txBody>
      </p:sp>
      <p:pic>
        <p:nvPicPr>
          <p:cNvPr id="80" name="Google Shape;80;p19"/>
          <p:cNvPicPr preferRelativeResize="0"/>
          <p:nvPr/>
        </p:nvPicPr>
        <p:blipFill>
          <a:blip r:embed="rId3">
            <a:alphaModFix/>
          </a:blip>
          <a:stretch>
            <a:fillRect/>
          </a:stretch>
        </p:blipFill>
        <p:spPr>
          <a:xfrm>
            <a:off x="264425" y="2944475"/>
            <a:ext cx="8839200" cy="1555699"/>
          </a:xfrm>
          <a:prstGeom prst="rect">
            <a:avLst/>
          </a:prstGeom>
          <a:noFill/>
          <a:ln>
            <a:noFill/>
          </a:ln>
        </p:spPr>
      </p:pic>
      <p:sp>
        <p:nvSpPr>
          <p:cNvPr id="81" name="Google Shape;8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Devops?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5"/>
          <p:cNvSpPr txBox="1"/>
          <p:nvPr/>
        </p:nvSpPr>
        <p:spPr>
          <a:xfrm>
            <a:off x="888300" y="638800"/>
            <a:ext cx="7459800" cy="297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600" b="1">
                <a:solidFill>
                  <a:schemeClr val="dk1"/>
                </a:solidFill>
                <a:latin typeface="Nunito"/>
                <a:ea typeface="Nunito"/>
                <a:cs typeface="Nunito"/>
                <a:sym typeface="Nunito"/>
              </a:rPr>
              <a:t>Myth #2: You only deploy one or two ML models at a time</a:t>
            </a:r>
            <a:endParaRPr sz="2300">
              <a:solidFill>
                <a:schemeClr val="dk1"/>
              </a:solidFill>
              <a:latin typeface="Nunito"/>
              <a:ea typeface="Nunito"/>
              <a:cs typeface="Nunito"/>
              <a:sym typeface="Nunito"/>
            </a:endParaRPr>
          </a:p>
        </p:txBody>
      </p:sp>
      <p:sp>
        <p:nvSpPr>
          <p:cNvPr id="426" name="Google Shape;42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6"/>
          <p:cNvSpPr txBox="1"/>
          <p:nvPr/>
        </p:nvSpPr>
        <p:spPr>
          <a:xfrm>
            <a:off x="888300" y="638800"/>
            <a:ext cx="7459800" cy="297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600" b="1">
                <a:solidFill>
                  <a:schemeClr val="dk1"/>
                </a:solidFill>
                <a:latin typeface="Nunito"/>
                <a:ea typeface="Nunito"/>
                <a:cs typeface="Nunito"/>
                <a:sym typeface="Nunito"/>
              </a:rPr>
              <a:t>Myth #2: You only deploy one or two ML models at a time</a:t>
            </a:r>
            <a:endParaRPr sz="2600" b="1">
              <a:solidFill>
                <a:schemeClr val="dk1"/>
              </a:solidFill>
              <a:latin typeface="Nunito"/>
              <a:ea typeface="Nunito"/>
              <a:cs typeface="Nunito"/>
              <a:sym typeface="Nunito"/>
            </a:endParaRPr>
          </a:p>
          <a:p>
            <a:pPr marL="0" lvl="0" indent="0" algn="ctr" rtl="0">
              <a:spcBef>
                <a:spcPts val="0"/>
              </a:spcBef>
              <a:spcAft>
                <a:spcPts val="0"/>
              </a:spcAft>
              <a:buClr>
                <a:schemeClr val="dk1"/>
              </a:buClr>
              <a:buSzPts val="2800"/>
              <a:buFont typeface="Arial"/>
              <a:buNone/>
            </a:pPr>
            <a:endParaRPr sz="2600">
              <a:solidFill>
                <a:schemeClr val="dk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2800"/>
              <a:buFont typeface="Arial"/>
              <a:buNone/>
            </a:pPr>
            <a:r>
              <a:rPr lang="en" sz="1900">
                <a:solidFill>
                  <a:schemeClr val="dk1"/>
                </a:solidFill>
                <a:latin typeface="Nunito"/>
                <a:ea typeface="Nunito"/>
                <a:cs typeface="Nunito"/>
                <a:sym typeface="Nunito"/>
              </a:rPr>
              <a:t>Booking.com: 150+ models, Uber: thousands</a:t>
            </a:r>
            <a:endParaRPr sz="1900">
              <a:solidFill>
                <a:schemeClr val="dk1"/>
              </a:solidFill>
              <a:latin typeface="Nunito"/>
              <a:ea typeface="Nunito"/>
              <a:cs typeface="Nunito"/>
              <a:sym typeface="Nunito"/>
            </a:endParaRPr>
          </a:p>
        </p:txBody>
      </p:sp>
      <p:sp>
        <p:nvSpPr>
          <p:cNvPr id="432" name="Google Shape;432;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433" name="Google Shape;433;p56"/>
          <p:cNvPicPr preferRelativeResize="0"/>
          <p:nvPr/>
        </p:nvPicPr>
        <p:blipFill>
          <a:blip r:embed="rId3">
            <a:alphaModFix/>
          </a:blip>
          <a:stretch>
            <a:fillRect/>
          </a:stretch>
        </p:blipFill>
        <p:spPr>
          <a:xfrm>
            <a:off x="2378075" y="2307575"/>
            <a:ext cx="4387850" cy="2475200"/>
          </a:xfrm>
          <a:prstGeom prst="rect">
            <a:avLst/>
          </a:prstGeom>
          <a:noFill/>
          <a:ln>
            <a:noFill/>
          </a:ln>
        </p:spPr>
      </p:pic>
      <p:cxnSp>
        <p:nvCxnSpPr>
          <p:cNvPr id="434" name="Google Shape;434;p56"/>
          <p:cNvCxnSpPr/>
          <p:nvPr/>
        </p:nvCxnSpPr>
        <p:spPr>
          <a:xfrm>
            <a:off x="337800" y="4869450"/>
            <a:ext cx="8468400" cy="6000"/>
          </a:xfrm>
          <a:prstGeom prst="straightConnector1">
            <a:avLst/>
          </a:prstGeom>
          <a:noFill/>
          <a:ln w="9525" cap="flat" cmpd="sng">
            <a:solidFill>
              <a:schemeClr val="lt2"/>
            </a:solidFill>
            <a:prstDash val="solid"/>
            <a:round/>
            <a:headEnd type="none" w="sm" len="sm"/>
            <a:tailEnd type="none" w="sm" len="sm"/>
          </a:ln>
        </p:spPr>
      </p:cxnSp>
      <p:sp>
        <p:nvSpPr>
          <p:cNvPr id="435" name="Google Shape;435;p56"/>
          <p:cNvSpPr txBox="1"/>
          <p:nvPr/>
        </p:nvSpPr>
        <p:spPr>
          <a:xfrm>
            <a:off x="337800" y="4922975"/>
            <a:ext cx="54003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900">
                <a:solidFill>
                  <a:schemeClr val="lt1"/>
                </a:solidFill>
                <a:latin typeface="Nunito"/>
                <a:ea typeface="Nunito"/>
                <a:cs typeface="Nunito"/>
                <a:sym typeface="Nunito"/>
              </a:rPr>
              <a:t>Image from Ville Tuulos (Netflix, Outerbounds)</a:t>
            </a:r>
            <a:endParaRPr sz="900">
              <a:solidFill>
                <a:schemeClr val="lt1"/>
              </a:solidFill>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7"/>
          <p:cNvSpPr txBox="1"/>
          <p:nvPr/>
        </p:nvSpPr>
        <p:spPr>
          <a:xfrm>
            <a:off x="888300" y="1040500"/>
            <a:ext cx="7459800" cy="257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600" b="1">
                <a:solidFill>
                  <a:schemeClr val="dk1"/>
                </a:solidFill>
                <a:latin typeface="Nunito"/>
                <a:ea typeface="Nunito"/>
                <a:cs typeface="Nunito"/>
                <a:sym typeface="Nunito"/>
              </a:rPr>
              <a:t>Myth #3: You won’t need to update your models as much</a:t>
            </a:r>
            <a:endParaRPr sz="2600" b="1">
              <a:solidFill>
                <a:schemeClr val="dk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2800"/>
              <a:buFont typeface="Arial"/>
              <a:buNone/>
            </a:pPr>
            <a:endParaRPr sz="2600">
              <a:solidFill>
                <a:schemeClr val="dk1"/>
              </a:solidFill>
              <a:latin typeface="Nunito"/>
              <a:ea typeface="Nunito"/>
              <a:cs typeface="Nunito"/>
              <a:sym typeface="Nunito"/>
            </a:endParaRPr>
          </a:p>
          <a:p>
            <a:pPr marL="457200" marR="0" lvl="0" indent="0" algn="ctr" rtl="0">
              <a:lnSpc>
                <a:spcPct val="100000"/>
              </a:lnSpc>
              <a:spcBef>
                <a:spcPts val="0"/>
              </a:spcBef>
              <a:spcAft>
                <a:spcPts val="0"/>
              </a:spcAft>
              <a:buNone/>
            </a:pPr>
            <a:endParaRPr sz="1800">
              <a:solidFill>
                <a:schemeClr val="dk1"/>
              </a:solidFill>
              <a:latin typeface="Nunito"/>
              <a:ea typeface="Nunito"/>
              <a:cs typeface="Nunito"/>
              <a:sym typeface="Nunito"/>
            </a:endParaRPr>
          </a:p>
        </p:txBody>
      </p:sp>
      <p:sp>
        <p:nvSpPr>
          <p:cNvPr id="441" name="Google Shape;44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DevOps: Pace of software delivery is accelerating</a:t>
            </a:r>
            <a:endParaRPr/>
          </a:p>
        </p:txBody>
      </p:sp>
      <p:sp>
        <p:nvSpPr>
          <p:cNvPr id="447" name="Google Shape;447;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Elite performers deploy </a:t>
            </a:r>
            <a:r>
              <a:rPr lang="en" b="1"/>
              <a:t>973x</a:t>
            </a:r>
            <a:r>
              <a:rPr lang="en"/>
              <a:t> more frequently with </a:t>
            </a:r>
            <a:r>
              <a:rPr lang="en" b="1"/>
              <a:t>6570x</a:t>
            </a:r>
            <a:r>
              <a:rPr lang="en"/>
              <a:t> faster lead time to deploy </a:t>
            </a:r>
            <a:r>
              <a:rPr lang="en" sz="1000"/>
              <a:t>(</a:t>
            </a:r>
            <a:r>
              <a:rPr lang="en" sz="1000" u="sng">
                <a:solidFill>
                  <a:schemeClr val="hlink"/>
                </a:solidFill>
                <a:hlinkClick r:id="rId3"/>
              </a:rPr>
              <a:t>Google DevOps Report, 2021</a:t>
            </a:r>
            <a:r>
              <a:rPr lang="en" sz="1000"/>
              <a:t>)</a:t>
            </a:r>
            <a:endParaRPr sz="1000"/>
          </a:p>
          <a:p>
            <a:pPr marL="457200" lvl="0" indent="-342900" algn="l" rtl="0">
              <a:spcBef>
                <a:spcPts val="0"/>
              </a:spcBef>
              <a:spcAft>
                <a:spcPts val="0"/>
              </a:spcAft>
              <a:buSzPts val="1800"/>
              <a:buChar char="●"/>
            </a:pPr>
            <a:r>
              <a:rPr lang="en"/>
              <a:t>DevOps standard (2015)</a:t>
            </a:r>
            <a:endParaRPr/>
          </a:p>
          <a:p>
            <a:pPr marL="914400" lvl="1" indent="-317500" algn="l" rtl="0">
              <a:spcBef>
                <a:spcPts val="0"/>
              </a:spcBef>
              <a:spcAft>
                <a:spcPts val="0"/>
              </a:spcAft>
              <a:buSzPts val="1400"/>
              <a:buChar char="○"/>
            </a:pPr>
            <a:r>
              <a:rPr lang="en"/>
              <a:t>Etsy deployed 50 times/day</a:t>
            </a:r>
            <a:endParaRPr/>
          </a:p>
          <a:p>
            <a:pPr marL="914400" lvl="1" indent="-317500" algn="l" rtl="0">
              <a:spcBef>
                <a:spcPts val="0"/>
              </a:spcBef>
              <a:spcAft>
                <a:spcPts val="0"/>
              </a:spcAft>
              <a:buSzPts val="1400"/>
              <a:buChar char="○"/>
            </a:pPr>
            <a:r>
              <a:rPr lang="en"/>
              <a:t>Netflix 1000s times/day</a:t>
            </a:r>
            <a:endParaRPr/>
          </a:p>
          <a:p>
            <a:pPr marL="914400" lvl="1" indent="-317500" algn="l" rtl="0">
              <a:spcBef>
                <a:spcPts val="0"/>
              </a:spcBef>
              <a:spcAft>
                <a:spcPts val="0"/>
              </a:spcAft>
              <a:buSzPts val="1400"/>
              <a:buChar char="○"/>
            </a:pPr>
            <a:r>
              <a:rPr lang="en"/>
              <a:t>AWS every 11.7 seconds</a:t>
            </a:r>
            <a:endParaRPr/>
          </a:p>
        </p:txBody>
      </p:sp>
      <p:sp>
        <p:nvSpPr>
          <p:cNvPr id="448" name="Google Shape;448;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DevOps to MLOps: Slow vs. Fast</a:t>
            </a:r>
            <a:endParaRPr/>
          </a:p>
        </p:txBody>
      </p:sp>
      <p:sp>
        <p:nvSpPr>
          <p:cNvPr id="454" name="Google Shape;45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455" name="Google Shape;455;p59"/>
          <p:cNvPicPr preferRelativeResize="0"/>
          <p:nvPr/>
        </p:nvPicPr>
        <p:blipFill>
          <a:blip r:embed="rId3">
            <a:alphaModFix/>
          </a:blip>
          <a:stretch>
            <a:fillRect/>
          </a:stretch>
        </p:blipFill>
        <p:spPr>
          <a:xfrm>
            <a:off x="216725" y="1969975"/>
            <a:ext cx="4256727" cy="2282174"/>
          </a:xfrm>
          <a:prstGeom prst="rect">
            <a:avLst/>
          </a:prstGeom>
          <a:noFill/>
          <a:ln>
            <a:noFill/>
          </a:ln>
        </p:spPr>
      </p:pic>
      <p:pic>
        <p:nvPicPr>
          <p:cNvPr id="456" name="Google Shape;456;p59"/>
          <p:cNvPicPr preferRelativeResize="0"/>
          <p:nvPr/>
        </p:nvPicPr>
        <p:blipFill>
          <a:blip r:embed="rId4">
            <a:alphaModFix/>
          </a:blip>
          <a:stretch>
            <a:fillRect/>
          </a:stretch>
        </p:blipFill>
        <p:spPr>
          <a:xfrm>
            <a:off x="4630450" y="1969975"/>
            <a:ext cx="4434727" cy="2413701"/>
          </a:xfrm>
          <a:prstGeom prst="rect">
            <a:avLst/>
          </a:prstGeom>
          <a:noFill/>
          <a:ln>
            <a:noFill/>
          </a:ln>
        </p:spPr>
      </p:pic>
      <p:cxnSp>
        <p:nvCxnSpPr>
          <p:cNvPr id="457" name="Google Shape;457;p59"/>
          <p:cNvCxnSpPr/>
          <p:nvPr/>
        </p:nvCxnSpPr>
        <p:spPr>
          <a:xfrm>
            <a:off x="337800" y="4869450"/>
            <a:ext cx="8468400" cy="6000"/>
          </a:xfrm>
          <a:prstGeom prst="straightConnector1">
            <a:avLst/>
          </a:prstGeom>
          <a:noFill/>
          <a:ln w="9525" cap="flat" cmpd="sng">
            <a:solidFill>
              <a:srgbClr val="EEEEEE"/>
            </a:solidFill>
            <a:prstDash val="solid"/>
            <a:round/>
            <a:headEnd type="none" w="sm" len="sm"/>
            <a:tailEnd type="none" w="sm" len="sm"/>
          </a:ln>
        </p:spPr>
      </p:cxnSp>
      <p:sp>
        <p:nvSpPr>
          <p:cNvPr id="458" name="Google Shape;458;p59"/>
          <p:cNvSpPr txBox="1"/>
          <p:nvPr/>
        </p:nvSpPr>
        <p:spPr>
          <a:xfrm>
            <a:off x="337800" y="4922975"/>
            <a:ext cx="54003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100"/>
              <a:buFont typeface="Arial"/>
              <a:buNone/>
            </a:pPr>
            <a:r>
              <a:rPr lang="en" sz="900">
                <a:latin typeface="Nunito"/>
                <a:ea typeface="Nunito"/>
                <a:cs typeface="Nunito"/>
                <a:sym typeface="Nunito"/>
              </a:rPr>
              <a:t>Left image from Algorithmia | Right image: </a:t>
            </a:r>
            <a:r>
              <a:rPr lang="en" sz="900" u="sng">
                <a:solidFill>
                  <a:srgbClr val="0097A7"/>
                </a:solidFill>
                <a:latin typeface="Nunito"/>
                <a:ea typeface="Nunito"/>
                <a:cs typeface="Nunito"/>
                <a:sym typeface="Nunito"/>
                <a:hlinkClick r:id="rId5">
                  <a:extLst>
                    <a:ext uri="{A12FA001-AC4F-418D-AE19-62706E023703}">
                      <ahyp:hlinkClr xmlns:ahyp="http://schemas.microsoft.com/office/drawing/2018/hyperlinkcolor" val="tx"/>
                    </a:ext>
                  </a:extLst>
                </a:hlinkClick>
              </a:rPr>
              <a:t>Machine learning with Flink in Weibo</a:t>
            </a:r>
            <a:r>
              <a:rPr lang="en" sz="900">
                <a:solidFill>
                  <a:srgbClr val="030353"/>
                </a:solidFill>
                <a:latin typeface="Nunito"/>
                <a:ea typeface="Nunito"/>
                <a:cs typeface="Nunito"/>
                <a:sym typeface="Nunito"/>
              </a:rPr>
              <a:t> (Qian Yu, QCon 2019)</a:t>
            </a:r>
            <a:endParaRPr sz="900">
              <a:solidFill>
                <a:srgbClr val="434343"/>
              </a:solidFill>
              <a:latin typeface="Nunito"/>
              <a:ea typeface="Nunito"/>
              <a:cs typeface="Nunito"/>
              <a:sym typeface="Nunito"/>
            </a:endParaRPr>
          </a:p>
          <a:p>
            <a:pPr marL="0" lvl="0" indent="0" algn="l" rtl="0">
              <a:spcBef>
                <a:spcPts val="0"/>
              </a:spcBef>
              <a:spcAft>
                <a:spcPts val="0"/>
              </a:spcAft>
              <a:buClr>
                <a:srgbClr val="000000"/>
              </a:buClr>
              <a:buSzPts val="1100"/>
              <a:buFont typeface="Arial"/>
              <a:buNone/>
            </a:pPr>
            <a:endParaRPr sz="900">
              <a:solidFill>
                <a:srgbClr val="030353"/>
              </a:solidFill>
              <a:latin typeface="Nunito"/>
              <a:ea typeface="Nunito"/>
              <a:cs typeface="Nunito"/>
              <a:sym typeface="Nunito"/>
            </a:endParaRPr>
          </a:p>
        </p:txBody>
      </p:sp>
      <p:sp>
        <p:nvSpPr>
          <p:cNvPr id="459" name="Google Shape;459;p59"/>
          <p:cNvSpPr/>
          <p:nvPr/>
        </p:nvSpPr>
        <p:spPr>
          <a:xfrm>
            <a:off x="4858550" y="2389075"/>
            <a:ext cx="1461300" cy="138900"/>
          </a:xfrm>
          <a:prstGeom prst="rect">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Accelerating ML Delivery</a:t>
            </a:r>
            <a:endParaRPr/>
          </a:p>
        </p:txBody>
      </p:sp>
      <p:sp>
        <p:nvSpPr>
          <p:cNvPr id="465" name="Google Shape;465;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466" name="Google Shape;466;p60"/>
          <p:cNvPicPr preferRelativeResize="0"/>
          <p:nvPr/>
        </p:nvPicPr>
        <p:blipFill>
          <a:blip r:embed="rId3">
            <a:alphaModFix/>
          </a:blip>
          <a:stretch>
            <a:fillRect/>
          </a:stretch>
        </p:blipFill>
        <p:spPr>
          <a:xfrm>
            <a:off x="2676875" y="1227550"/>
            <a:ext cx="3790243"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1"/>
          <p:cNvSpPr txBox="1"/>
          <p:nvPr/>
        </p:nvSpPr>
        <p:spPr>
          <a:xfrm>
            <a:off x="2627700" y="1586925"/>
            <a:ext cx="3888600" cy="12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solidFill>
                <a:srgbClr val="BE2F22"/>
              </a:solidFill>
              <a:latin typeface="Nunito"/>
              <a:ea typeface="Nunito"/>
              <a:cs typeface="Nunito"/>
              <a:sym typeface="Nunito"/>
            </a:endParaRPr>
          </a:p>
          <a:p>
            <a:pPr marL="0" marR="0" lvl="0" indent="0" algn="l" rtl="0">
              <a:lnSpc>
                <a:spcPct val="100000"/>
              </a:lnSpc>
              <a:spcBef>
                <a:spcPts val="0"/>
              </a:spcBef>
              <a:spcAft>
                <a:spcPts val="0"/>
              </a:spcAft>
              <a:buNone/>
            </a:pPr>
            <a:r>
              <a:rPr lang="en" sz="2600" b="1">
                <a:solidFill>
                  <a:srgbClr val="BE2F22"/>
                </a:solidFill>
                <a:latin typeface="Nunito"/>
                <a:ea typeface="Nunito"/>
                <a:cs typeface="Nunito"/>
                <a:sym typeface="Nunito"/>
              </a:rPr>
              <a:t>ML + DevOps = </a:t>
            </a:r>
            <a:endParaRPr sz="2600" b="1">
              <a:solidFill>
                <a:srgbClr val="BE2F22"/>
              </a:solidFill>
              <a:latin typeface="Nunito"/>
              <a:ea typeface="Nunito"/>
              <a:cs typeface="Nunito"/>
              <a:sym typeface="Nunito"/>
            </a:endParaRPr>
          </a:p>
          <a:p>
            <a:pPr marL="0" marR="0" lvl="0" indent="0" algn="ctr" rtl="0">
              <a:lnSpc>
                <a:spcPct val="100000"/>
              </a:lnSpc>
              <a:spcBef>
                <a:spcPts val="0"/>
              </a:spcBef>
              <a:spcAft>
                <a:spcPts val="0"/>
              </a:spcAft>
              <a:buNone/>
            </a:pPr>
            <a:endParaRPr sz="1800">
              <a:solidFill>
                <a:srgbClr val="BE2F22"/>
              </a:solidFill>
              <a:latin typeface="Nunito"/>
              <a:ea typeface="Nunito"/>
              <a:cs typeface="Nunito"/>
              <a:sym typeface="Nunito"/>
            </a:endParaRPr>
          </a:p>
        </p:txBody>
      </p:sp>
      <p:sp>
        <p:nvSpPr>
          <p:cNvPr id="472" name="Google Shape;47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473" name="Google Shape;473;p61"/>
          <p:cNvPicPr preferRelativeResize="0"/>
          <p:nvPr/>
        </p:nvPicPr>
        <p:blipFill>
          <a:blip r:embed="rId3">
            <a:alphaModFix/>
          </a:blip>
          <a:stretch>
            <a:fillRect/>
          </a:stretch>
        </p:blipFill>
        <p:spPr>
          <a:xfrm>
            <a:off x="5126125" y="1713575"/>
            <a:ext cx="864600" cy="864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2"/>
          <p:cNvSpPr txBox="1"/>
          <p:nvPr/>
        </p:nvSpPr>
        <p:spPr>
          <a:xfrm>
            <a:off x="888300" y="1040500"/>
            <a:ext cx="7459800" cy="25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2800"/>
              <a:buFont typeface="Arial"/>
              <a:buNone/>
            </a:pPr>
            <a:r>
              <a:rPr lang="en" sz="2600" b="1">
                <a:solidFill>
                  <a:schemeClr val="dk1"/>
                </a:solidFill>
                <a:latin typeface="Nunito"/>
                <a:ea typeface="Nunito"/>
                <a:cs typeface="Nunito"/>
                <a:sym typeface="Nunito"/>
              </a:rPr>
              <a:t>Myth #4: ML can magically transform your business overnight</a:t>
            </a:r>
            <a:endParaRPr sz="2300">
              <a:solidFill>
                <a:schemeClr val="dk1"/>
              </a:solidFill>
              <a:latin typeface="Nunito"/>
              <a:ea typeface="Nunito"/>
              <a:cs typeface="Nunito"/>
              <a:sym typeface="Nunito"/>
            </a:endParaRPr>
          </a:p>
        </p:txBody>
      </p:sp>
      <p:sp>
        <p:nvSpPr>
          <p:cNvPr id="479" name="Google Shape;479;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3"/>
          <p:cNvSpPr txBox="1"/>
          <p:nvPr/>
        </p:nvSpPr>
        <p:spPr>
          <a:xfrm>
            <a:off x="888300" y="1040500"/>
            <a:ext cx="7459800" cy="257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600" b="1">
                <a:solidFill>
                  <a:schemeClr val="dk1"/>
                </a:solidFill>
                <a:latin typeface="Nunito"/>
                <a:ea typeface="Nunito"/>
                <a:cs typeface="Nunito"/>
                <a:sym typeface="Nunito"/>
              </a:rPr>
              <a:t>Myth #4: ML can magically transform your business overnight</a:t>
            </a:r>
            <a:endParaRPr sz="2600" b="1">
              <a:solidFill>
                <a:schemeClr val="dk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2800"/>
              <a:buFont typeface="Arial"/>
              <a:buNone/>
            </a:pPr>
            <a:endParaRPr sz="2600">
              <a:solidFill>
                <a:schemeClr val="dk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2800"/>
              <a:buFont typeface="Arial"/>
              <a:buNone/>
            </a:pPr>
            <a:r>
              <a:rPr lang="en" sz="2300">
                <a:solidFill>
                  <a:schemeClr val="dk1"/>
                </a:solidFill>
                <a:latin typeface="Nunito"/>
                <a:ea typeface="Nunito"/>
                <a:cs typeface="Nunito"/>
                <a:sym typeface="Nunito"/>
              </a:rPr>
              <a:t>Magically: possible</a:t>
            </a:r>
            <a:endParaRPr sz="2300">
              <a:solidFill>
                <a:schemeClr val="dk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2800"/>
              <a:buFont typeface="Arial"/>
              <a:buNone/>
            </a:pPr>
            <a:r>
              <a:rPr lang="en" sz="2300">
                <a:solidFill>
                  <a:schemeClr val="dk1"/>
                </a:solidFill>
                <a:latin typeface="Nunito"/>
                <a:ea typeface="Nunito"/>
                <a:cs typeface="Nunito"/>
                <a:sym typeface="Nunito"/>
              </a:rPr>
              <a:t>Overnight: no</a:t>
            </a:r>
            <a:endParaRPr sz="2300">
              <a:solidFill>
                <a:schemeClr val="dk1"/>
              </a:solidFill>
              <a:latin typeface="Nunito"/>
              <a:ea typeface="Nunito"/>
              <a:cs typeface="Nunito"/>
              <a:sym typeface="Nunito"/>
            </a:endParaRPr>
          </a:p>
        </p:txBody>
      </p:sp>
      <p:sp>
        <p:nvSpPr>
          <p:cNvPr id="485" name="Google Shape;48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Efficiency improves with maturity</a:t>
            </a:r>
            <a:endParaRPr/>
          </a:p>
        </p:txBody>
      </p:sp>
      <p:sp>
        <p:nvSpPr>
          <p:cNvPr id="491" name="Google Shape;49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492" name="Google Shape;492;p64"/>
          <p:cNvPicPr preferRelativeResize="0"/>
          <p:nvPr/>
        </p:nvPicPr>
        <p:blipFill>
          <a:blip r:embed="rId3">
            <a:alphaModFix/>
          </a:blip>
          <a:stretch>
            <a:fillRect/>
          </a:stretch>
        </p:blipFill>
        <p:spPr>
          <a:xfrm>
            <a:off x="1926800" y="1374813"/>
            <a:ext cx="5687287" cy="3239117"/>
          </a:xfrm>
          <a:prstGeom prst="rect">
            <a:avLst/>
          </a:prstGeom>
          <a:noFill/>
          <a:ln>
            <a:noFill/>
          </a:ln>
        </p:spPr>
      </p:pic>
      <p:cxnSp>
        <p:nvCxnSpPr>
          <p:cNvPr id="493" name="Google Shape;493;p64"/>
          <p:cNvCxnSpPr/>
          <p:nvPr/>
        </p:nvCxnSpPr>
        <p:spPr>
          <a:xfrm>
            <a:off x="337800" y="4869450"/>
            <a:ext cx="8468400" cy="6000"/>
          </a:xfrm>
          <a:prstGeom prst="straightConnector1">
            <a:avLst/>
          </a:prstGeom>
          <a:noFill/>
          <a:ln w="9525" cap="flat" cmpd="sng">
            <a:solidFill>
              <a:schemeClr val="lt2"/>
            </a:solidFill>
            <a:prstDash val="solid"/>
            <a:round/>
            <a:headEnd type="none" w="sm" len="sm"/>
            <a:tailEnd type="none" w="sm" len="sm"/>
          </a:ln>
        </p:spPr>
      </p:cxnSp>
      <p:sp>
        <p:nvSpPr>
          <p:cNvPr id="494" name="Google Shape;494;p64"/>
          <p:cNvSpPr txBox="1"/>
          <p:nvPr/>
        </p:nvSpPr>
        <p:spPr>
          <a:xfrm>
            <a:off x="337800" y="4922975"/>
            <a:ext cx="54003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900" u="sng">
                <a:solidFill>
                  <a:srgbClr val="1155CC"/>
                </a:solidFill>
                <a:latin typeface="Nunito"/>
                <a:ea typeface="Nunito"/>
                <a:cs typeface="Nunito"/>
                <a:sym typeface="Nunito"/>
                <a:hlinkClick r:id="rId4">
                  <a:extLst>
                    <a:ext uri="{A12FA001-AC4F-418D-AE19-62706E023703}">
                      <ahyp:hlinkClr xmlns:ahyp="http://schemas.microsoft.com/office/drawing/2018/hyperlinkcolor" val="tx"/>
                    </a:ext>
                  </a:extLst>
                </a:hlinkClick>
              </a:rPr>
              <a:t>2020 state of enterprise machine learning</a:t>
            </a:r>
            <a:r>
              <a:rPr lang="en" sz="900">
                <a:solidFill>
                  <a:schemeClr val="dk1"/>
                </a:solidFill>
                <a:latin typeface="Nunito"/>
                <a:ea typeface="Nunito"/>
                <a:cs typeface="Nunito"/>
                <a:sym typeface="Nunito"/>
              </a:rPr>
              <a:t> (Algorithmia, 2020)</a:t>
            </a:r>
            <a:endParaRPr sz="900">
              <a:solidFill>
                <a:srgbClr val="030353"/>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900">
              <a:solidFill>
                <a:srgbClr val="030353"/>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1316175" y="794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Benefits of DevOps</a:t>
            </a:r>
            <a:endParaRPr/>
          </a:p>
        </p:txBody>
      </p:sp>
      <p:pic>
        <p:nvPicPr>
          <p:cNvPr id="87" name="Google Shape;87;p20"/>
          <p:cNvPicPr preferRelativeResize="0"/>
          <p:nvPr/>
        </p:nvPicPr>
        <p:blipFill>
          <a:blip r:embed="rId3">
            <a:alphaModFix/>
          </a:blip>
          <a:stretch>
            <a:fillRect/>
          </a:stretch>
        </p:blipFill>
        <p:spPr>
          <a:xfrm>
            <a:off x="946700" y="629900"/>
            <a:ext cx="5337375" cy="4389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engineering is more engineering than ML</a:t>
            </a:r>
            <a:endParaRPr/>
          </a:p>
        </p:txBody>
      </p:sp>
      <p:sp>
        <p:nvSpPr>
          <p:cNvPr id="500" name="Google Shape;500;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MLEs might spend most of their time:</a:t>
            </a:r>
            <a:endParaRPr/>
          </a:p>
          <a:p>
            <a:pPr marL="457200" lvl="0" indent="-342900" algn="l" rtl="0">
              <a:spcBef>
                <a:spcPts val="1200"/>
              </a:spcBef>
              <a:spcAft>
                <a:spcPts val="0"/>
              </a:spcAft>
              <a:buSzPts val="1800"/>
              <a:buChar char="●"/>
            </a:pPr>
            <a:r>
              <a:rPr lang="en"/>
              <a:t>wrangling data</a:t>
            </a:r>
            <a:endParaRPr/>
          </a:p>
          <a:p>
            <a:pPr marL="457200" lvl="0" indent="-342900" algn="l" rtl="0">
              <a:spcBef>
                <a:spcPts val="0"/>
              </a:spcBef>
              <a:spcAft>
                <a:spcPts val="0"/>
              </a:spcAft>
              <a:buSzPts val="1800"/>
              <a:buChar char="●"/>
            </a:pPr>
            <a:r>
              <a:rPr lang="en"/>
              <a:t>understanding data</a:t>
            </a:r>
            <a:endParaRPr/>
          </a:p>
          <a:p>
            <a:pPr marL="457200" lvl="0" indent="-342900" algn="l" rtl="0">
              <a:spcBef>
                <a:spcPts val="0"/>
              </a:spcBef>
              <a:spcAft>
                <a:spcPts val="0"/>
              </a:spcAft>
              <a:buSzPts val="1800"/>
              <a:buChar char="●"/>
            </a:pPr>
            <a:r>
              <a:rPr lang="en"/>
              <a:t>setting up infrastructure</a:t>
            </a:r>
            <a:endParaRPr/>
          </a:p>
          <a:p>
            <a:pPr marL="457200" lvl="0" indent="-342900" algn="l" rtl="0">
              <a:spcBef>
                <a:spcPts val="0"/>
              </a:spcBef>
              <a:spcAft>
                <a:spcPts val="0"/>
              </a:spcAft>
              <a:buSzPts val="1800"/>
              <a:buChar char="●"/>
            </a:pPr>
            <a:r>
              <a:rPr lang="en"/>
              <a:t>deploying models</a:t>
            </a:r>
            <a:endParaRPr/>
          </a:p>
          <a:p>
            <a:pPr marL="0" lvl="0" indent="0" algn="l" rtl="0">
              <a:spcBef>
                <a:spcPts val="1200"/>
              </a:spcBef>
              <a:spcAft>
                <a:spcPts val="0"/>
              </a:spcAft>
              <a:buNone/>
            </a:pPr>
            <a:r>
              <a:rPr lang="en"/>
              <a:t>instead of training ML models</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pic>
        <p:nvPicPr>
          <p:cNvPr id="501" name="Google Shape;501;p65"/>
          <p:cNvPicPr preferRelativeResize="0"/>
          <p:nvPr/>
        </p:nvPicPr>
        <p:blipFill>
          <a:blip r:embed="rId3">
            <a:alphaModFix/>
          </a:blip>
          <a:stretch>
            <a:fillRect/>
          </a:stretch>
        </p:blipFill>
        <p:spPr>
          <a:xfrm>
            <a:off x="4842298" y="1292663"/>
            <a:ext cx="3914200" cy="2383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Features of MLOPS</a:t>
            </a:r>
            <a:endParaRPr/>
          </a:p>
        </p:txBody>
      </p:sp>
      <p:sp>
        <p:nvSpPr>
          <p:cNvPr id="507" name="Google Shape;507;p66"/>
          <p:cNvSpPr txBox="1">
            <a:spLocks noGrp="1"/>
          </p:cNvSpPr>
          <p:nvPr>
            <p:ph type="body" idx="1"/>
          </p:nvPr>
        </p:nvSpPr>
        <p:spPr>
          <a:xfrm>
            <a:off x="311700" y="1152475"/>
            <a:ext cx="8670900" cy="38517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chemeClr val="dk1"/>
              </a:buClr>
              <a:buSzPts val="2400"/>
              <a:buChar char="❏"/>
            </a:pPr>
            <a:r>
              <a:rPr lang="en" sz="2400">
                <a:solidFill>
                  <a:schemeClr val="dk1"/>
                </a:solidFill>
              </a:rPr>
              <a:t>Collaboration and Communication</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Version Control</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Automation</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Monitoring</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Scalability and Resource Management</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Security and Compliance</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Feedback Loops and Iterative Development</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Documentation and Reproducibility</a:t>
            </a:r>
            <a:endParaRPr sz="24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67"/>
          <p:cNvPicPr preferRelativeResize="0"/>
          <p:nvPr/>
        </p:nvPicPr>
        <p:blipFill>
          <a:blip r:embed="rId3">
            <a:alphaModFix/>
          </a:blip>
          <a:stretch>
            <a:fillRect/>
          </a:stretch>
        </p:blipFill>
        <p:spPr>
          <a:xfrm>
            <a:off x="496551" y="420525"/>
            <a:ext cx="7331550" cy="3922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Drift</a:t>
            </a:r>
            <a:endParaRPr/>
          </a:p>
        </p:txBody>
      </p:sp>
      <p:pic>
        <p:nvPicPr>
          <p:cNvPr id="518" name="Google Shape;518;p68"/>
          <p:cNvPicPr preferRelativeResize="0"/>
          <p:nvPr/>
        </p:nvPicPr>
        <p:blipFill>
          <a:blip r:embed="rId3">
            <a:alphaModFix/>
          </a:blip>
          <a:stretch>
            <a:fillRect/>
          </a:stretch>
        </p:blipFill>
        <p:spPr>
          <a:xfrm>
            <a:off x="152400" y="1750275"/>
            <a:ext cx="5401375" cy="3240825"/>
          </a:xfrm>
          <a:prstGeom prst="rect">
            <a:avLst/>
          </a:prstGeom>
          <a:noFill/>
          <a:ln>
            <a:noFill/>
          </a:ln>
        </p:spPr>
      </p:pic>
      <p:sp>
        <p:nvSpPr>
          <p:cNvPr id="519" name="Google Shape;519;p68"/>
          <p:cNvSpPr txBox="1"/>
          <p:nvPr/>
        </p:nvSpPr>
        <p:spPr>
          <a:xfrm>
            <a:off x="5830925" y="1750263"/>
            <a:ext cx="30000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Data drift </a:t>
            </a:r>
            <a:r>
              <a:rPr lang="en" sz="1200">
                <a:solidFill>
                  <a:schemeClr val="dk1"/>
                </a:solidFill>
                <a:latin typeface="Roboto"/>
                <a:ea typeface="Roboto"/>
                <a:cs typeface="Roboto"/>
                <a:sym typeface="Roboto"/>
              </a:rPr>
              <a:t>refers to the situation where the statistical properties of the incoming data used for model prediction change over time. </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This change can be due to various factors such as shifts in the data distribution, changes in user behavior, or external events. </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When data drift occurs, the data that the model encounters in production may differ significantly from the data it was trained on.</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Concept Drift</a:t>
            </a:r>
            <a:endParaRPr/>
          </a:p>
        </p:txBody>
      </p:sp>
      <p:sp>
        <p:nvSpPr>
          <p:cNvPr id="525" name="Google Shape;525;p69"/>
          <p:cNvSpPr txBox="1"/>
          <p:nvPr/>
        </p:nvSpPr>
        <p:spPr>
          <a:xfrm>
            <a:off x="4989825" y="1756924"/>
            <a:ext cx="38820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Concept drift </a:t>
            </a:r>
            <a:r>
              <a:rPr lang="en" sz="1200">
                <a:solidFill>
                  <a:schemeClr val="dk1"/>
                </a:solidFill>
                <a:latin typeface="Roboto"/>
                <a:ea typeface="Roboto"/>
                <a:cs typeface="Roboto"/>
                <a:sym typeface="Roboto"/>
              </a:rPr>
              <a:t>is closely related to data drift but focuses on the underlying relationships between features and labels rather than just statistical properties. It occurs when the relationships between input features and the target variable change over time.</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This means that the assumptions the model was built upon are no longer valid. Concept drift can be more subtle and challenging to detect than data drift. Continuous monitoring is necessary to identify concept drift and to retrain or update the model as needed to maintain its</a:t>
            </a:r>
            <a:endParaRPr>
              <a:solidFill>
                <a:schemeClr val="dk1"/>
              </a:solidFill>
            </a:endParaRPr>
          </a:p>
        </p:txBody>
      </p:sp>
      <p:pic>
        <p:nvPicPr>
          <p:cNvPr id="526" name="Google Shape;526;p69"/>
          <p:cNvPicPr preferRelativeResize="0"/>
          <p:nvPr/>
        </p:nvPicPr>
        <p:blipFill rotWithShape="1">
          <a:blip r:embed="rId3">
            <a:alphaModFix/>
          </a:blip>
          <a:srcRect t="6256" b="5130"/>
          <a:stretch/>
        </p:blipFill>
        <p:spPr>
          <a:xfrm>
            <a:off x="736100" y="1597875"/>
            <a:ext cx="4100076" cy="3440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MLOPS PIPELINE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MLOps level 0: Manual process</a:t>
            </a:r>
            <a:endParaRPr/>
          </a:p>
        </p:txBody>
      </p:sp>
      <p:sp>
        <p:nvSpPr>
          <p:cNvPr id="537" name="Google Shape;537;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38" name="Google Shape;538;p71"/>
          <p:cNvPicPr preferRelativeResize="0"/>
          <p:nvPr/>
        </p:nvPicPr>
        <p:blipFill>
          <a:blip r:embed="rId3">
            <a:alphaModFix/>
          </a:blip>
          <a:stretch>
            <a:fillRect/>
          </a:stretch>
        </p:blipFill>
        <p:spPr>
          <a:xfrm>
            <a:off x="741025" y="1489312"/>
            <a:ext cx="8263950" cy="3067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MLOps level 1: ML pipeline automation</a:t>
            </a:r>
            <a:endParaRPr/>
          </a:p>
        </p:txBody>
      </p:sp>
      <p:pic>
        <p:nvPicPr>
          <p:cNvPr id="544" name="Google Shape;544;p72"/>
          <p:cNvPicPr preferRelativeResize="0"/>
          <p:nvPr/>
        </p:nvPicPr>
        <p:blipFill>
          <a:blip r:embed="rId3">
            <a:alphaModFix/>
          </a:blip>
          <a:stretch>
            <a:fillRect/>
          </a:stretch>
        </p:blipFill>
        <p:spPr>
          <a:xfrm>
            <a:off x="420625" y="1367300"/>
            <a:ext cx="7956625" cy="33842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MLOps level 2: CI/CD pipeline automation</a:t>
            </a:r>
            <a:endParaRPr/>
          </a:p>
        </p:txBody>
      </p:sp>
      <p:pic>
        <p:nvPicPr>
          <p:cNvPr id="550" name="Google Shape;550;p73"/>
          <p:cNvPicPr preferRelativeResize="0"/>
          <p:nvPr/>
        </p:nvPicPr>
        <p:blipFill>
          <a:blip r:embed="rId3">
            <a:alphaModFix/>
          </a:blip>
          <a:stretch>
            <a:fillRect/>
          </a:stretch>
        </p:blipFill>
        <p:spPr>
          <a:xfrm>
            <a:off x="291525" y="1602000"/>
            <a:ext cx="8764100" cy="3376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56" name="Google Shape;556;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57" name="Google Shape;557;p74"/>
          <p:cNvPicPr preferRelativeResize="0"/>
          <p:nvPr/>
        </p:nvPicPr>
        <p:blipFill rotWithShape="1">
          <a:blip r:embed="rId3">
            <a:alphaModFix/>
          </a:blip>
          <a:srcRect r="1912"/>
          <a:stretch/>
        </p:blipFill>
        <p:spPr>
          <a:xfrm>
            <a:off x="-48975" y="0"/>
            <a:ext cx="9192976"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Continuous integration and continuous delivery (CI/CD)</a:t>
            </a:r>
            <a:endParaRPr/>
          </a:p>
        </p:txBody>
      </p:sp>
      <p:sp>
        <p:nvSpPr>
          <p:cNvPr id="93" name="Google Shape;93;p21"/>
          <p:cNvSpPr txBox="1">
            <a:spLocks noGrp="1"/>
          </p:cNvSpPr>
          <p:nvPr>
            <p:ph type="body" idx="1"/>
          </p:nvPr>
        </p:nvSpPr>
        <p:spPr>
          <a:xfrm>
            <a:off x="1214100" y="1586100"/>
            <a:ext cx="7038900" cy="291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b="1"/>
              <a:t>Continuous Integration (CI) </a:t>
            </a:r>
            <a:r>
              <a:rPr lang="en"/>
              <a:t>is the practice used by development teams to automate, merge, and test code. CI helps to catch bugs early in the development cycle, which makes them less expensive to fix. Automated tests execute as part of the CI process to ensure quality.</a:t>
            </a:r>
            <a:endParaRPr/>
          </a:p>
          <a:p>
            <a:pPr marL="0" lvl="0" indent="0" algn="l" rtl="0">
              <a:spcBef>
                <a:spcPts val="1200"/>
              </a:spcBef>
              <a:spcAft>
                <a:spcPts val="0"/>
              </a:spcAft>
              <a:buNone/>
            </a:pPr>
            <a:endParaRPr/>
          </a:p>
          <a:p>
            <a:pPr marL="0" lvl="0" indent="0" algn="l" rtl="0">
              <a:spcBef>
                <a:spcPts val="1200"/>
              </a:spcBef>
              <a:spcAft>
                <a:spcPts val="1200"/>
              </a:spcAft>
              <a:buNone/>
            </a:pPr>
            <a:r>
              <a:rPr lang="en" b="1"/>
              <a:t>Continuous Delivery (CD) i</a:t>
            </a:r>
            <a:r>
              <a:rPr lang="en"/>
              <a:t>s a process by which code is built, tested, and deployed to one or more test and production environments. Deploying and testing in multiple environments increases quality. CD systems produce deployable artifacts, including infrastructure and apps.</a:t>
            </a:r>
            <a:endParaRPr/>
          </a:p>
        </p:txBody>
      </p:sp>
      <p:pic>
        <p:nvPicPr>
          <p:cNvPr id="94" name="Google Shape;94;p21"/>
          <p:cNvPicPr preferRelativeResize="0"/>
          <p:nvPr/>
        </p:nvPicPr>
        <p:blipFill>
          <a:blip r:embed="rId3">
            <a:alphaModFix/>
          </a:blip>
          <a:stretch>
            <a:fillRect/>
          </a:stretch>
        </p:blipFill>
        <p:spPr>
          <a:xfrm>
            <a:off x="189750" y="1496600"/>
            <a:ext cx="909300" cy="916574"/>
          </a:xfrm>
          <a:prstGeom prst="rect">
            <a:avLst/>
          </a:prstGeom>
          <a:noFill/>
          <a:ln>
            <a:noFill/>
          </a:ln>
        </p:spPr>
      </p:pic>
      <p:pic>
        <p:nvPicPr>
          <p:cNvPr id="95" name="Google Shape;95;p21"/>
          <p:cNvPicPr preferRelativeResize="0"/>
          <p:nvPr/>
        </p:nvPicPr>
        <p:blipFill>
          <a:blip r:embed="rId4">
            <a:alphaModFix/>
          </a:blip>
          <a:stretch>
            <a:fillRect/>
          </a:stretch>
        </p:blipFill>
        <p:spPr>
          <a:xfrm>
            <a:off x="189750" y="2770949"/>
            <a:ext cx="909300" cy="9165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75"/>
          <p:cNvPicPr preferRelativeResize="0"/>
          <p:nvPr/>
        </p:nvPicPr>
        <p:blipFill>
          <a:blip r:embed="rId3">
            <a:alphaModFix/>
          </a:blip>
          <a:stretch>
            <a:fillRect/>
          </a:stretch>
        </p:blipFill>
        <p:spPr>
          <a:xfrm>
            <a:off x="-123200" y="0"/>
            <a:ext cx="9267193"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68" name="Google Shape;568;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69" name="Google Shape;569;p76"/>
          <p:cNvPicPr preferRelativeResize="0"/>
          <p:nvPr/>
        </p:nvPicPr>
        <p:blipFill>
          <a:blip r:embed="rId3">
            <a:alphaModFix/>
          </a:blip>
          <a:stretch>
            <a:fillRect/>
          </a:stretch>
        </p:blipFill>
        <p:spPr>
          <a:xfrm>
            <a:off x="39477" y="37375"/>
            <a:ext cx="9065027"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DataBricks</a:t>
            </a:r>
            <a:endParaRPr/>
          </a:p>
        </p:txBody>
      </p:sp>
      <p:pic>
        <p:nvPicPr>
          <p:cNvPr id="575" name="Google Shape;575;p77"/>
          <p:cNvPicPr preferRelativeResize="0"/>
          <p:nvPr/>
        </p:nvPicPr>
        <p:blipFill>
          <a:blip r:embed="rId3">
            <a:alphaModFix/>
          </a:blip>
          <a:stretch>
            <a:fillRect/>
          </a:stretch>
        </p:blipFill>
        <p:spPr>
          <a:xfrm>
            <a:off x="1428500" y="1187250"/>
            <a:ext cx="6507429" cy="341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8"/>
          <p:cNvSpPr txBox="1">
            <a:spLocks noGrp="1"/>
          </p:cNvSpPr>
          <p:nvPr>
            <p:ph type="title"/>
          </p:nvPr>
        </p:nvSpPr>
        <p:spPr>
          <a:xfrm>
            <a:off x="264150" y="194900"/>
            <a:ext cx="8815500" cy="6372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600"/>
              </a:spcBef>
              <a:spcAft>
                <a:spcPts val="0"/>
              </a:spcAft>
              <a:buClr>
                <a:schemeClr val="lt1"/>
              </a:buClr>
              <a:buSzPts val="800"/>
              <a:buNone/>
            </a:pPr>
            <a:r>
              <a:rPr lang="en" sz="4300" b="0">
                <a:latin typeface="Arial"/>
                <a:ea typeface="Arial"/>
                <a:cs typeface="Arial"/>
                <a:sym typeface="Arial"/>
              </a:rPr>
              <a:t>Hardest Part of AI isn’t AI, it’s Data</a:t>
            </a:r>
            <a:endParaRPr sz="4300" b="0">
              <a:latin typeface="Arial"/>
              <a:ea typeface="Arial"/>
              <a:cs typeface="Arial"/>
              <a:sym typeface="Arial"/>
            </a:endParaRPr>
          </a:p>
        </p:txBody>
      </p:sp>
      <p:sp>
        <p:nvSpPr>
          <p:cNvPr id="581" name="Google Shape;581;p78"/>
          <p:cNvSpPr/>
          <p:nvPr/>
        </p:nvSpPr>
        <p:spPr>
          <a:xfrm>
            <a:off x="557550" y="1892756"/>
            <a:ext cx="1333500" cy="1694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2" name="Google Shape;582;p78"/>
          <p:cNvSpPr/>
          <p:nvPr/>
        </p:nvSpPr>
        <p:spPr>
          <a:xfrm>
            <a:off x="1935900" y="2027077"/>
            <a:ext cx="1433700" cy="11055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3" name="Google Shape;583;p78"/>
          <p:cNvSpPr/>
          <p:nvPr/>
        </p:nvSpPr>
        <p:spPr>
          <a:xfrm>
            <a:off x="2071500" y="3173906"/>
            <a:ext cx="1804800" cy="8679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4" name="Google Shape;584;p78"/>
          <p:cNvSpPr/>
          <p:nvPr/>
        </p:nvSpPr>
        <p:spPr>
          <a:xfrm>
            <a:off x="3414450" y="1503543"/>
            <a:ext cx="1383600" cy="12915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5" name="Google Shape;585;p78"/>
          <p:cNvSpPr/>
          <p:nvPr/>
        </p:nvSpPr>
        <p:spPr>
          <a:xfrm>
            <a:off x="3722913" y="2839727"/>
            <a:ext cx="431100" cy="289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6" name="Google Shape;586;p78"/>
          <p:cNvSpPr/>
          <p:nvPr/>
        </p:nvSpPr>
        <p:spPr>
          <a:xfrm>
            <a:off x="4247225" y="2862758"/>
            <a:ext cx="1979400" cy="39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7" name="Google Shape;587;p78"/>
          <p:cNvSpPr/>
          <p:nvPr/>
        </p:nvSpPr>
        <p:spPr>
          <a:xfrm>
            <a:off x="4337475" y="3297871"/>
            <a:ext cx="1720800" cy="8679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8" name="Google Shape;588;p78"/>
          <p:cNvSpPr/>
          <p:nvPr/>
        </p:nvSpPr>
        <p:spPr>
          <a:xfrm>
            <a:off x="4842900" y="1596369"/>
            <a:ext cx="1383600" cy="1105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9" name="Google Shape;589;p78"/>
          <p:cNvSpPr/>
          <p:nvPr/>
        </p:nvSpPr>
        <p:spPr>
          <a:xfrm>
            <a:off x="6289025" y="1381175"/>
            <a:ext cx="1213200" cy="2784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0" name="Google Shape;590;p78"/>
          <p:cNvSpPr/>
          <p:nvPr/>
        </p:nvSpPr>
        <p:spPr>
          <a:xfrm>
            <a:off x="7564750" y="1530093"/>
            <a:ext cx="1076400" cy="12384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1" name="Google Shape;591;p78"/>
          <p:cNvSpPr txBox="1"/>
          <p:nvPr/>
        </p:nvSpPr>
        <p:spPr>
          <a:xfrm>
            <a:off x="3722850" y="2902350"/>
            <a:ext cx="431100" cy="16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Calibri"/>
                <a:ea typeface="Calibri"/>
                <a:cs typeface="Calibri"/>
                <a:sym typeface="Calibri"/>
              </a:rPr>
              <a:t>ML</a:t>
            </a:r>
            <a:endParaRPr sz="7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Calibri"/>
                <a:ea typeface="Calibri"/>
                <a:cs typeface="Calibri"/>
                <a:sym typeface="Calibri"/>
              </a:rPr>
              <a:t>Code</a:t>
            </a:r>
            <a:endParaRPr sz="700" b="0" i="0" u="none" strike="noStrike" cap="none">
              <a:solidFill>
                <a:schemeClr val="dk1"/>
              </a:solidFill>
              <a:latin typeface="Calibri"/>
              <a:ea typeface="Calibri"/>
              <a:cs typeface="Calibri"/>
              <a:sym typeface="Calibri"/>
            </a:endParaRPr>
          </a:p>
        </p:txBody>
      </p:sp>
      <p:sp>
        <p:nvSpPr>
          <p:cNvPr id="592" name="Google Shape;592;p78"/>
          <p:cNvSpPr txBox="1"/>
          <p:nvPr/>
        </p:nvSpPr>
        <p:spPr>
          <a:xfrm>
            <a:off x="637800" y="2519450"/>
            <a:ext cx="1173000" cy="44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Configuration</a:t>
            </a:r>
            <a:endParaRPr sz="1200" b="0" i="0" u="none" strike="noStrike" cap="none">
              <a:solidFill>
                <a:schemeClr val="dk1"/>
              </a:solidFill>
              <a:latin typeface="Calibri"/>
              <a:ea typeface="Calibri"/>
              <a:cs typeface="Calibri"/>
              <a:sym typeface="Calibri"/>
            </a:endParaRPr>
          </a:p>
        </p:txBody>
      </p:sp>
      <p:sp>
        <p:nvSpPr>
          <p:cNvPr id="593" name="Google Shape;593;p78"/>
          <p:cNvSpPr txBox="1"/>
          <p:nvPr/>
        </p:nvSpPr>
        <p:spPr>
          <a:xfrm>
            <a:off x="2001150" y="2398725"/>
            <a:ext cx="1303200" cy="44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Data Collection</a:t>
            </a:r>
            <a:endParaRPr sz="1200" b="0" i="0" u="none" strike="noStrike" cap="none">
              <a:solidFill>
                <a:schemeClr val="dk1"/>
              </a:solidFill>
              <a:latin typeface="Calibri"/>
              <a:ea typeface="Calibri"/>
              <a:cs typeface="Calibri"/>
              <a:sym typeface="Calibri"/>
            </a:endParaRPr>
          </a:p>
        </p:txBody>
      </p:sp>
      <p:sp>
        <p:nvSpPr>
          <p:cNvPr id="594" name="Google Shape;594;p78"/>
          <p:cNvSpPr txBox="1"/>
          <p:nvPr/>
        </p:nvSpPr>
        <p:spPr>
          <a:xfrm>
            <a:off x="3519750" y="1841675"/>
            <a:ext cx="1173000" cy="44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Data </a:t>
            </a:r>
            <a:endParaRPr sz="12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Verification</a:t>
            </a:r>
            <a:endParaRPr sz="1200" b="0" i="0" u="none" strike="noStrike" cap="none">
              <a:solidFill>
                <a:schemeClr val="dk1"/>
              </a:solidFill>
              <a:latin typeface="Calibri"/>
              <a:ea typeface="Calibri"/>
              <a:cs typeface="Calibri"/>
              <a:sym typeface="Calibri"/>
            </a:endParaRPr>
          </a:p>
        </p:txBody>
      </p:sp>
      <p:sp>
        <p:nvSpPr>
          <p:cNvPr id="595" name="Google Shape;595;p78"/>
          <p:cNvSpPr txBox="1"/>
          <p:nvPr/>
        </p:nvSpPr>
        <p:spPr>
          <a:xfrm>
            <a:off x="2387400" y="3396675"/>
            <a:ext cx="1173000" cy="44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Feature Extraction</a:t>
            </a:r>
            <a:endParaRPr sz="1200" b="0" i="0" u="none" strike="noStrike" cap="none">
              <a:solidFill>
                <a:schemeClr val="dk1"/>
              </a:solidFill>
              <a:latin typeface="Calibri"/>
              <a:ea typeface="Calibri"/>
              <a:cs typeface="Calibri"/>
              <a:sym typeface="Calibri"/>
            </a:endParaRPr>
          </a:p>
        </p:txBody>
      </p:sp>
      <p:sp>
        <p:nvSpPr>
          <p:cNvPr id="596" name="Google Shape;596;p78"/>
          <p:cNvSpPr txBox="1"/>
          <p:nvPr/>
        </p:nvSpPr>
        <p:spPr>
          <a:xfrm>
            <a:off x="4972013" y="1792275"/>
            <a:ext cx="1173000" cy="44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Machine Resource Management</a:t>
            </a:r>
            <a:endParaRPr sz="1200" b="0" i="0" u="none" strike="noStrike" cap="none">
              <a:solidFill>
                <a:schemeClr val="dk1"/>
              </a:solidFill>
              <a:latin typeface="Calibri"/>
              <a:ea typeface="Calibri"/>
              <a:cs typeface="Calibri"/>
              <a:sym typeface="Calibri"/>
            </a:endParaRPr>
          </a:p>
        </p:txBody>
      </p:sp>
      <p:sp>
        <p:nvSpPr>
          <p:cNvPr id="597" name="Google Shape;597;p78"/>
          <p:cNvSpPr txBox="1"/>
          <p:nvPr/>
        </p:nvSpPr>
        <p:spPr>
          <a:xfrm>
            <a:off x="4257800" y="2862750"/>
            <a:ext cx="1979400" cy="39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Analysis Tools</a:t>
            </a:r>
            <a:endParaRPr sz="1200" b="0" i="0" u="none" strike="noStrike" cap="none">
              <a:solidFill>
                <a:schemeClr val="dk1"/>
              </a:solidFill>
              <a:latin typeface="Calibri"/>
              <a:ea typeface="Calibri"/>
              <a:cs typeface="Calibri"/>
              <a:sym typeface="Calibri"/>
            </a:endParaRPr>
          </a:p>
        </p:txBody>
      </p:sp>
      <p:sp>
        <p:nvSpPr>
          <p:cNvPr id="598" name="Google Shape;598;p78"/>
          <p:cNvSpPr txBox="1"/>
          <p:nvPr/>
        </p:nvSpPr>
        <p:spPr>
          <a:xfrm>
            <a:off x="4337475" y="3417525"/>
            <a:ext cx="1707600" cy="44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Process</a:t>
            </a:r>
            <a:endParaRPr sz="12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Management Tools</a:t>
            </a:r>
            <a:endParaRPr sz="1200" b="0" i="0" u="none" strike="noStrike" cap="none">
              <a:solidFill>
                <a:schemeClr val="dk1"/>
              </a:solidFill>
              <a:latin typeface="Calibri"/>
              <a:ea typeface="Calibri"/>
              <a:cs typeface="Calibri"/>
              <a:sym typeface="Calibri"/>
            </a:endParaRPr>
          </a:p>
        </p:txBody>
      </p:sp>
      <p:sp>
        <p:nvSpPr>
          <p:cNvPr id="599" name="Google Shape;599;p78"/>
          <p:cNvSpPr txBox="1"/>
          <p:nvPr/>
        </p:nvSpPr>
        <p:spPr>
          <a:xfrm>
            <a:off x="6309125" y="2359325"/>
            <a:ext cx="1173000" cy="44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Serving</a:t>
            </a:r>
            <a:endParaRPr sz="12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Infrastructure</a:t>
            </a:r>
            <a:endParaRPr sz="1200" b="0" i="0" u="none" strike="noStrike" cap="none">
              <a:solidFill>
                <a:schemeClr val="dk1"/>
              </a:solidFill>
              <a:latin typeface="Calibri"/>
              <a:ea typeface="Calibri"/>
              <a:cs typeface="Calibri"/>
              <a:sym typeface="Calibri"/>
            </a:endParaRPr>
          </a:p>
        </p:txBody>
      </p:sp>
      <p:sp>
        <p:nvSpPr>
          <p:cNvPr id="600" name="Google Shape;600;p78"/>
          <p:cNvSpPr txBox="1"/>
          <p:nvPr/>
        </p:nvSpPr>
        <p:spPr>
          <a:xfrm>
            <a:off x="7564750" y="1928625"/>
            <a:ext cx="1076400" cy="44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Monitoring</a:t>
            </a:r>
            <a:endParaRPr sz="1200" b="0" i="0" u="none" strike="noStrike" cap="none">
              <a:solidFill>
                <a:schemeClr val="dk1"/>
              </a:solidFill>
              <a:latin typeface="Calibri"/>
              <a:ea typeface="Calibri"/>
              <a:cs typeface="Calibri"/>
              <a:sym typeface="Calibri"/>
            </a:endParaRPr>
          </a:p>
        </p:txBody>
      </p:sp>
      <p:sp>
        <p:nvSpPr>
          <p:cNvPr id="601" name="Google Shape;601;p78"/>
          <p:cNvSpPr txBox="1"/>
          <p:nvPr/>
        </p:nvSpPr>
        <p:spPr>
          <a:xfrm>
            <a:off x="581650" y="991700"/>
            <a:ext cx="8121300" cy="22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i="1" u="none" strike="noStrike" cap="none">
                <a:solidFill>
                  <a:srgbClr val="FFFFFF"/>
                </a:solidFill>
                <a:latin typeface="Arial"/>
                <a:ea typeface="Arial"/>
                <a:cs typeface="Arial"/>
                <a:sym typeface="Arial"/>
              </a:rPr>
              <a:t>“Hidden Technical Debt in Machine Learning Systems,” Google NIPS 2015  </a:t>
            </a:r>
            <a:endParaRPr sz="1900" b="0" i="1" u="none" strike="noStrike" cap="none">
              <a:solidFill>
                <a:srgbClr val="FFFFFF"/>
              </a:solidFill>
              <a:latin typeface="Arial"/>
              <a:ea typeface="Arial"/>
              <a:cs typeface="Arial"/>
              <a:sym typeface="Arial"/>
            </a:endParaRPr>
          </a:p>
        </p:txBody>
      </p:sp>
      <p:sp>
        <p:nvSpPr>
          <p:cNvPr id="602" name="Google Shape;602;p78"/>
          <p:cNvSpPr txBox="1"/>
          <p:nvPr/>
        </p:nvSpPr>
        <p:spPr>
          <a:xfrm>
            <a:off x="557550" y="4207000"/>
            <a:ext cx="8014800" cy="57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Figure 1:  Only a small fraction of real-world ML systems is composed of the ML code, as shown by the small green box in the middle.  The required surrounding infrastructure is vast and complex.</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9"/>
          <p:cNvSpPr txBox="1"/>
          <p:nvPr/>
        </p:nvSpPr>
        <p:spPr>
          <a:xfrm>
            <a:off x="254759" y="206375"/>
            <a:ext cx="8806200" cy="85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Arial"/>
                <a:ea typeface="Arial"/>
                <a:cs typeface="Arial"/>
                <a:sym typeface="Arial"/>
              </a:rPr>
              <a:t>Data &amp; AI Technologies are in Silos</a:t>
            </a:r>
            <a:endParaRPr sz="4000" b="0" i="0" u="none" strike="noStrike" cap="none">
              <a:solidFill>
                <a:schemeClr val="lt1"/>
              </a:solidFill>
              <a:latin typeface="Arial"/>
              <a:ea typeface="Arial"/>
              <a:cs typeface="Arial"/>
              <a:sym typeface="Arial"/>
            </a:endParaRPr>
          </a:p>
        </p:txBody>
      </p:sp>
      <p:cxnSp>
        <p:nvCxnSpPr>
          <p:cNvPr id="609" name="Google Shape;609;p79"/>
          <p:cNvCxnSpPr/>
          <p:nvPr/>
        </p:nvCxnSpPr>
        <p:spPr>
          <a:xfrm>
            <a:off x="4540900" y="1230525"/>
            <a:ext cx="6600" cy="3235800"/>
          </a:xfrm>
          <a:prstGeom prst="straightConnector1">
            <a:avLst/>
          </a:prstGeom>
          <a:noFill/>
          <a:ln w="38100" cap="flat" cmpd="sng">
            <a:solidFill>
              <a:srgbClr val="FFFFFF"/>
            </a:solidFill>
            <a:prstDash val="solid"/>
            <a:round/>
            <a:headEnd type="none" w="sm" len="sm"/>
            <a:tailEnd type="none" w="sm" len="sm"/>
          </a:ln>
        </p:spPr>
      </p:cxnSp>
      <p:sp>
        <p:nvSpPr>
          <p:cNvPr id="610" name="Google Shape;610;p79"/>
          <p:cNvSpPr txBox="1"/>
          <p:nvPr/>
        </p:nvSpPr>
        <p:spPr>
          <a:xfrm>
            <a:off x="517913" y="4256200"/>
            <a:ext cx="3445500" cy="568200"/>
          </a:xfrm>
          <a:prstGeom prst="rect">
            <a:avLst/>
          </a:prstGeom>
          <a:noFill/>
          <a:ln>
            <a:noFill/>
          </a:ln>
        </p:spPr>
        <p:txBody>
          <a:bodyPr spcFirstLastPara="1" wrap="square" lIns="182875" tIns="45700" rIns="182875" bIns="45700" anchor="t" anchorCtr="0">
            <a:noAutofit/>
          </a:bodyPr>
          <a:lstStyle/>
          <a:p>
            <a:pPr marL="0" marR="0" lvl="0" indent="0" algn="ctr" rtl="0">
              <a:lnSpc>
                <a:spcPct val="100000"/>
              </a:lnSpc>
              <a:spcBef>
                <a:spcPts val="600"/>
              </a:spcBef>
              <a:spcAft>
                <a:spcPts val="0"/>
              </a:spcAft>
              <a:buClr>
                <a:srgbClr val="000000"/>
              </a:buClr>
              <a:buSzPts val="2300"/>
              <a:buFont typeface="Arial"/>
              <a:buNone/>
            </a:pPr>
            <a:r>
              <a:rPr lang="en" sz="2300" b="0" i="0" u="none" strike="noStrike" cap="none">
                <a:solidFill>
                  <a:schemeClr val="accent1"/>
                </a:solidFill>
                <a:latin typeface="Arial"/>
                <a:ea typeface="Arial"/>
                <a:cs typeface="Arial"/>
                <a:sym typeface="Arial"/>
              </a:rPr>
              <a:t>Great for Data, but not AI</a:t>
            </a:r>
            <a:endParaRPr sz="2300" b="0" i="0" u="none" strike="noStrike" cap="none">
              <a:solidFill>
                <a:schemeClr val="accent1"/>
              </a:solidFill>
              <a:latin typeface="Arial"/>
              <a:ea typeface="Arial"/>
              <a:cs typeface="Arial"/>
              <a:sym typeface="Arial"/>
            </a:endParaRPr>
          </a:p>
        </p:txBody>
      </p:sp>
      <p:sp>
        <p:nvSpPr>
          <p:cNvPr id="611" name="Google Shape;611;p79"/>
          <p:cNvSpPr txBox="1"/>
          <p:nvPr/>
        </p:nvSpPr>
        <p:spPr>
          <a:xfrm>
            <a:off x="4627989" y="4256200"/>
            <a:ext cx="4206900" cy="393600"/>
          </a:xfrm>
          <a:prstGeom prst="rect">
            <a:avLst/>
          </a:prstGeom>
          <a:noFill/>
          <a:ln>
            <a:noFill/>
          </a:ln>
        </p:spPr>
        <p:txBody>
          <a:bodyPr spcFirstLastPara="1" wrap="square" lIns="182875" tIns="45700" rIns="182875" bIns="45700" anchor="t" anchorCtr="0">
            <a:noAutofit/>
          </a:bodyPr>
          <a:lstStyle/>
          <a:p>
            <a:pPr marL="0" marR="0" lvl="0" indent="0" algn="ctr" rtl="0">
              <a:lnSpc>
                <a:spcPct val="100000"/>
              </a:lnSpc>
              <a:spcBef>
                <a:spcPts val="600"/>
              </a:spcBef>
              <a:spcAft>
                <a:spcPts val="0"/>
              </a:spcAft>
              <a:buClr>
                <a:srgbClr val="000000"/>
              </a:buClr>
              <a:buSzPts val="2300"/>
              <a:buFont typeface="Arial"/>
              <a:buNone/>
            </a:pPr>
            <a:r>
              <a:rPr lang="en" sz="2300" b="0" i="0" u="none" strike="noStrike" cap="none">
                <a:solidFill>
                  <a:schemeClr val="accent2"/>
                </a:solidFill>
                <a:latin typeface="Arial"/>
                <a:ea typeface="Arial"/>
                <a:cs typeface="Arial"/>
                <a:sym typeface="Arial"/>
              </a:rPr>
              <a:t>Great for AI, but not for data</a:t>
            </a:r>
            <a:endParaRPr sz="2300" b="0" i="0" u="none" strike="noStrike" cap="none">
              <a:solidFill>
                <a:schemeClr val="accent2"/>
              </a:solidFill>
              <a:latin typeface="Arial"/>
              <a:ea typeface="Arial"/>
              <a:cs typeface="Arial"/>
              <a:sym typeface="Arial"/>
            </a:endParaRPr>
          </a:p>
        </p:txBody>
      </p:sp>
      <p:grpSp>
        <p:nvGrpSpPr>
          <p:cNvPr id="612" name="Google Shape;612;p79"/>
          <p:cNvGrpSpPr/>
          <p:nvPr/>
        </p:nvGrpSpPr>
        <p:grpSpPr>
          <a:xfrm>
            <a:off x="4886551" y="1024513"/>
            <a:ext cx="3812624" cy="3018276"/>
            <a:chOff x="5152026" y="257775"/>
            <a:chExt cx="3812624" cy="3018276"/>
          </a:xfrm>
        </p:grpSpPr>
        <p:pic>
          <p:nvPicPr>
            <p:cNvPr id="613" name="Google Shape;613;p79"/>
            <p:cNvPicPr preferRelativeResize="0"/>
            <p:nvPr/>
          </p:nvPicPr>
          <p:blipFill rotWithShape="1">
            <a:blip r:embed="rId3">
              <a:alphaModFix/>
            </a:blip>
            <a:srcRect/>
            <a:stretch/>
          </p:blipFill>
          <p:spPr>
            <a:xfrm>
              <a:off x="5865724" y="257775"/>
              <a:ext cx="1970675" cy="1866076"/>
            </a:xfrm>
            <a:prstGeom prst="rect">
              <a:avLst/>
            </a:prstGeom>
            <a:noFill/>
            <a:ln>
              <a:noFill/>
            </a:ln>
          </p:spPr>
        </p:pic>
        <p:grpSp>
          <p:nvGrpSpPr>
            <p:cNvPr id="614" name="Google Shape;614;p79"/>
            <p:cNvGrpSpPr/>
            <p:nvPr/>
          </p:nvGrpSpPr>
          <p:grpSpPr>
            <a:xfrm>
              <a:off x="5152026" y="2247687"/>
              <a:ext cx="3812624" cy="1028364"/>
              <a:chOff x="5152026" y="2247687"/>
              <a:chExt cx="3812624" cy="1028364"/>
            </a:xfrm>
          </p:grpSpPr>
          <p:pic>
            <p:nvPicPr>
              <p:cNvPr id="615" name="Google Shape;615;p79"/>
              <p:cNvPicPr preferRelativeResize="0"/>
              <p:nvPr/>
            </p:nvPicPr>
            <p:blipFill rotWithShape="1">
              <a:blip r:embed="rId4">
                <a:alphaModFix/>
              </a:blip>
              <a:srcRect l="-590" r="590"/>
              <a:stretch/>
            </p:blipFill>
            <p:spPr>
              <a:xfrm>
                <a:off x="5152026" y="2956081"/>
                <a:ext cx="1505924" cy="271830"/>
              </a:xfrm>
              <a:prstGeom prst="rect">
                <a:avLst/>
              </a:prstGeom>
              <a:noFill/>
              <a:ln>
                <a:noFill/>
              </a:ln>
            </p:spPr>
          </p:pic>
          <p:pic>
            <p:nvPicPr>
              <p:cNvPr id="616" name="Google Shape;616;p79"/>
              <p:cNvPicPr preferRelativeResize="0"/>
              <p:nvPr/>
            </p:nvPicPr>
            <p:blipFill rotWithShape="1">
              <a:blip r:embed="rId5">
                <a:alphaModFix/>
              </a:blip>
              <a:srcRect/>
              <a:stretch/>
            </p:blipFill>
            <p:spPr>
              <a:xfrm>
                <a:off x="5204765" y="2247687"/>
                <a:ext cx="1178633" cy="359400"/>
              </a:xfrm>
              <a:prstGeom prst="rect">
                <a:avLst/>
              </a:prstGeom>
              <a:noFill/>
              <a:ln>
                <a:noFill/>
              </a:ln>
            </p:spPr>
          </p:pic>
          <p:pic>
            <p:nvPicPr>
              <p:cNvPr id="617" name="Google Shape;617;p79"/>
              <p:cNvPicPr preferRelativeResize="0"/>
              <p:nvPr/>
            </p:nvPicPr>
            <p:blipFill rotWithShape="1">
              <a:blip r:embed="rId6">
                <a:alphaModFix/>
              </a:blip>
              <a:srcRect/>
              <a:stretch/>
            </p:blipFill>
            <p:spPr>
              <a:xfrm>
                <a:off x="7889723" y="2907926"/>
                <a:ext cx="1074927" cy="368125"/>
              </a:xfrm>
              <a:prstGeom prst="rect">
                <a:avLst/>
              </a:prstGeom>
              <a:noFill/>
              <a:ln>
                <a:noFill/>
              </a:ln>
            </p:spPr>
          </p:pic>
          <p:pic>
            <p:nvPicPr>
              <p:cNvPr id="618" name="Google Shape;618;p79"/>
              <p:cNvPicPr preferRelativeResize="0"/>
              <p:nvPr/>
            </p:nvPicPr>
            <p:blipFill rotWithShape="1">
              <a:blip r:embed="rId7">
                <a:alphaModFix/>
              </a:blip>
              <a:srcRect/>
              <a:stretch/>
            </p:blipFill>
            <p:spPr>
              <a:xfrm>
                <a:off x="6639663" y="2323102"/>
                <a:ext cx="1050740" cy="595275"/>
              </a:xfrm>
              <a:prstGeom prst="rect">
                <a:avLst/>
              </a:prstGeom>
              <a:noFill/>
              <a:ln>
                <a:noFill/>
              </a:ln>
            </p:spPr>
          </p:pic>
        </p:grpSp>
      </p:grpSp>
      <p:sp>
        <p:nvSpPr>
          <p:cNvPr id="619" name="Google Shape;619;p79"/>
          <p:cNvSpPr txBox="1"/>
          <p:nvPr/>
        </p:nvSpPr>
        <p:spPr>
          <a:xfrm>
            <a:off x="4016700" y="1495275"/>
            <a:ext cx="1061700" cy="102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500"/>
              <a:buFont typeface="Arial"/>
              <a:buNone/>
            </a:pPr>
            <a:r>
              <a:rPr lang="en" sz="8500" b="0" i="0" u="none" strike="noStrike" cap="none">
                <a:solidFill>
                  <a:srgbClr val="FF0000"/>
                </a:solidFill>
                <a:latin typeface="Arial"/>
                <a:ea typeface="Arial"/>
                <a:cs typeface="Arial"/>
                <a:sym typeface="Arial"/>
              </a:rPr>
              <a:t>x</a:t>
            </a:r>
            <a:endParaRPr sz="9600" b="0" i="0" u="none" strike="noStrike" cap="none">
              <a:solidFill>
                <a:srgbClr val="FF0000"/>
              </a:solidFill>
              <a:latin typeface="Arial"/>
              <a:ea typeface="Arial"/>
              <a:cs typeface="Arial"/>
              <a:sym typeface="Arial"/>
            </a:endParaRPr>
          </a:p>
        </p:txBody>
      </p:sp>
      <p:grpSp>
        <p:nvGrpSpPr>
          <p:cNvPr id="620" name="Google Shape;620;p79"/>
          <p:cNvGrpSpPr/>
          <p:nvPr/>
        </p:nvGrpSpPr>
        <p:grpSpPr>
          <a:xfrm>
            <a:off x="512711" y="2933823"/>
            <a:ext cx="3835578" cy="1053288"/>
            <a:chOff x="588911" y="2400423"/>
            <a:chExt cx="3835578" cy="1053288"/>
          </a:xfrm>
        </p:grpSpPr>
        <p:pic>
          <p:nvPicPr>
            <p:cNvPr id="621" name="Google Shape;621;p79"/>
            <p:cNvPicPr preferRelativeResize="0"/>
            <p:nvPr/>
          </p:nvPicPr>
          <p:blipFill rotWithShape="1">
            <a:blip r:embed="rId8">
              <a:alphaModFix/>
            </a:blip>
            <a:srcRect/>
            <a:stretch/>
          </p:blipFill>
          <p:spPr>
            <a:xfrm>
              <a:off x="588911" y="3053486"/>
              <a:ext cx="874476" cy="400225"/>
            </a:xfrm>
            <a:prstGeom prst="rect">
              <a:avLst/>
            </a:prstGeom>
            <a:noFill/>
            <a:ln>
              <a:noFill/>
            </a:ln>
          </p:spPr>
        </p:pic>
        <p:pic>
          <p:nvPicPr>
            <p:cNvPr id="622" name="Google Shape;622;p79"/>
            <p:cNvPicPr preferRelativeResize="0"/>
            <p:nvPr/>
          </p:nvPicPr>
          <p:blipFill rotWithShape="1">
            <a:blip r:embed="rId9">
              <a:alphaModFix/>
            </a:blip>
            <a:srcRect/>
            <a:stretch/>
          </p:blipFill>
          <p:spPr>
            <a:xfrm>
              <a:off x="3823539" y="2400423"/>
              <a:ext cx="600950" cy="652200"/>
            </a:xfrm>
            <a:prstGeom prst="rect">
              <a:avLst/>
            </a:prstGeom>
            <a:noFill/>
            <a:ln>
              <a:noFill/>
            </a:ln>
          </p:spPr>
        </p:pic>
        <p:pic>
          <p:nvPicPr>
            <p:cNvPr id="623" name="Google Shape;623;p79"/>
            <p:cNvPicPr preferRelativeResize="0"/>
            <p:nvPr/>
          </p:nvPicPr>
          <p:blipFill rotWithShape="1">
            <a:blip r:embed="rId10">
              <a:alphaModFix/>
            </a:blip>
            <a:srcRect/>
            <a:stretch/>
          </p:blipFill>
          <p:spPr>
            <a:xfrm>
              <a:off x="1688747" y="3182487"/>
              <a:ext cx="1133850" cy="161007"/>
            </a:xfrm>
            <a:prstGeom prst="rect">
              <a:avLst/>
            </a:prstGeom>
            <a:noFill/>
            <a:ln>
              <a:noFill/>
            </a:ln>
          </p:spPr>
        </p:pic>
        <p:pic>
          <p:nvPicPr>
            <p:cNvPr id="624" name="Google Shape;624;p79"/>
            <p:cNvPicPr preferRelativeResize="0"/>
            <p:nvPr/>
          </p:nvPicPr>
          <p:blipFill rotWithShape="1">
            <a:blip r:embed="rId11">
              <a:alphaModFix/>
            </a:blip>
            <a:srcRect/>
            <a:stretch/>
          </p:blipFill>
          <p:spPr>
            <a:xfrm>
              <a:off x="3088646" y="3105663"/>
              <a:ext cx="1065030" cy="271825"/>
            </a:xfrm>
            <a:prstGeom prst="rect">
              <a:avLst/>
            </a:prstGeom>
            <a:noFill/>
            <a:ln>
              <a:noFill/>
            </a:ln>
          </p:spPr>
        </p:pic>
        <p:pic>
          <p:nvPicPr>
            <p:cNvPr id="625" name="Google Shape;625;p79"/>
            <p:cNvPicPr preferRelativeResize="0"/>
            <p:nvPr/>
          </p:nvPicPr>
          <p:blipFill rotWithShape="1">
            <a:blip r:embed="rId12">
              <a:alphaModFix/>
            </a:blip>
            <a:srcRect/>
            <a:stretch/>
          </p:blipFill>
          <p:spPr>
            <a:xfrm>
              <a:off x="2653225" y="2573692"/>
              <a:ext cx="1061700" cy="288404"/>
            </a:xfrm>
            <a:prstGeom prst="rect">
              <a:avLst/>
            </a:prstGeom>
            <a:noFill/>
            <a:ln>
              <a:noFill/>
            </a:ln>
          </p:spPr>
        </p:pic>
      </p:grpSp>
      <p:pic>
        <p:nvPicPr>
          <p:cNvPr id="626" name="Google Shape;626;p79"/>
          <p:cNvPicPr preferRelativeResize="0"/>
          <p:nvPr/>
        </p:nvPicPr>
        <p:blipFill rotWithShape="1">
          <a:blip r:embed="rId13">
            <a:alphaModFix/>
          </a:blip>
          <a:srcRect/>
          <a:stretch/>
        </p:blipFill>
        <p:spPr>
          <a:xfrm>
            <a:off x="1034500" y="970975"/>
            <a:ext cx="2554176" cy="1875600"/>
          </a:xfrm>
          <a:prstGeom prst="rect">
            <a:avLst/>
          </a:prstGeom>
          <a:noFill/>
          <a:ln>
            <a:noFill/>
          </a:ln>
        </p:spPr>
      </p:pic>
      <p:pic>
        <p:nvPicPr>
          <p:cNvPr id="627" name="Google Shape;627;p79"/>
          <p:cNvPicPr preferRelativeResize="0"/>
          <p:nvPr/>
        </p:nvPicPr>
        <p:blipFill rotWithShape="1">
          <a:blip r:embed="rId14">
            <a:alphaModFix/>
          </a:blip>
          <a:srcRect/>
          <a:stretch/>
        </p:blipFill>
        <p:spPr>
          <a:xfrm>
            <a:off x="1432349" y="2957630"/>
            <a:ext cx="1082277" cy="568200"/>
          </a:xfrm>
          <a:prstGeom prst="rect">
            <a:avLst/>
          </a:prstGeom>
          <a:noFill/>
          <a:ln>
            <a:noFill/>
          </a:ln>
        </p:spPr>
      </p:pic>
      <p:pic>
        <p:nvPicPr>
          <p:cNvPr id="628" name="Google Shape;628;p79"/>
          <p:cNvPicPr preferRelativeResize="0"/>
          <p:nvPr/>
        </p:nvPicPr>
        <p:blipFill rotWithShape="1">
          <a:blip r:embed="rId15">
            <a:alphaModFix/>
          </a:blip>
          <a:srcRect/>
          <a:stretch/>
        </p:blipFill>
        <p:spPr>
          <a:xfrm>
            <a:off x="7428025" y="2987875"/>
            <a:ext cx="1584074" cy="331050"/>
          </a:xfrm>
          <a:prstGeom prst="rect">
            <a:avLst/>
          </a:prstGeom>
          <a:noFill/>
          <a:ln>
            <a:noFill/>
          </a:ln>
        </p:spPr>
      </p:pic>
      <p:pic>
        <p:nvPicPr>
          <p:cNvPr id="629" name="Google Shape;629;p79"/>
          <p:cNvPicPr preferRelativeResize="0"/>
          <p:nvPr/>
        </p:nvPicPr>
        <p:blipFill rotWithShape="1">
          <a:blip r:embed="rId16">
            <a:alphaModFix/>
          </a:blip>
          <a:srcRect/>
          <a:stretch/>
        </p:blipFill>
        <p:spPr>
          <a:xfrm>
            <a:off x="778456" y="3038210"/>
            <a:ext cx="443425" cy="443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0"/>
          <p:cNvSpPr txBox="1"/>
          <p:nvPr/>
        </p:nvSpPr>
        <p:spPr>
          <a:xfrm>
            <a:off x="254759" y="192700"/>
            <a:ext cx="8806200" cy="85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300"/>
              <a:buFont typeface="Arial"/>
              <a:buNone/>
            </a:pPr>
            <a:r>
              <a:rPr lang="en" sz="3300" b="0" i="0" u="none" strike="noStrike" cap="none">
                <a:solidFill>
                  <a:schemeClr val="lt1"/>
                </a:solidFill>
                <a:latin typeface="Arial"/>
                <a:ea typeface="Arial"/>
                <a:cs typeface="Arial"/>
                <a:sym typeface="Arial"/>
              </a:rPr>
              <a:t>Apache Spark: The First Unified Analytics Engine</a:t>
            </a:r>
            <a:endParaRPr sz="3200" b="0" i="0" u="none" strike="noStrike" cap="none">
              <a:solidFill>
                <a:schemeClr val="lt1"/>
              </a:solidFill>
              <a:latin typeface="Arial"/>
              <a:ea typeface="Arial"/>
              <a:cs typeface="Arial"/>
              <a:sym typeface="Arial"/>
            </a:endParaRPr>
          </a:p>
        </p:txBody>
      </p:sp>
      <p:sp>
        <p:nvSpPr>
          <p:cNvPr id="636" name="Google Shape;636;p80"/>
          <p:cNvSpPr/>
          <p:nvPr/>
        </p:nvSpPr>
        <p:spPr>
          <a:xfrm>
            <a:off x="2080125" y="1685300"/>
            <a:ext cx="4972800" cy="22425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r>
              <a:rPr lang="en" sz="1400" b="0" i="0" u="none" strike="noStrike" cap="none">
                <a:solidFill>
                  <a:srgbClr val="000000"/>
                </a:solidFill>
                <a:latin typeface="Arial"/>
                <a:ea typeface="Arial"/>
                <a:cs typeface="Arial"/>
                <a:sym typeface="Arial"/>
              </a:rPr>
              <a:t>Runtime </a:t>
            </a:r>
            <a:br>
              <a:rPr lang="en" sz="1400" b="0" i="0" u="none" strike="noStrike" cap="none">
                <a:solidFill>
                  <a:srgbClr val="000000"/>
                </a:solidFill>
                <a:latin typeface="Arial"/>
                <a:ea typeface="Arial"/>
                <a:cs typeface="Arial"/>
                <a:sym typeface="Arial"/>
              </a:rPr>
            </a:br>
            <a:r>
              <a:rPr lang="en" sz="1400" b="0" i="0" u="none" strike="noStrike" cap="none">
                <a:solidFill>
                  <a:srgbClr val="000000"/>
                </a:solidFill>
                <a:latin typeface="Arial"/>
                <a:ea typeface="Arial"/>
                <a:cs typeface="Arial"/>
                <a:sym typeface="Arial"/>
              </a:rPr>
              <a:t>Delta</a:t>
            </a:r>
            <a:br>
              <a:rPr lang="en" sz="1400" b="0" i="0" u="none" strike="noStrike" cap="none">
                <a:solidFill>
                  <a:srgbClr val="000000"/>
                </a:solidFill>
                <a:latin typeface="Arial"/>
                <a:ea typeface="Arial"/>
                <a:cs typeface="Arial"/>
                <a:sym typeface="Arial"/>
              </a:rPr>
            </a:br>
            <a:r>
              <a:rPr lang="en" sz="1400" b="0" i="0" u="none" strike="noStrike" cap="none">
                <a:solidFill>
                  <a:srgbClr val="000000"/>
                </a:solidFill>
                <a:latin typeface="Arial"/>
                <a:ea typeface="Arial"/>
                <a:cs typeface="Arial"/>
                <a:sym typeface="Arial"/>
              </a:rPr>
              <a:t>Spark Core Engine</a:t>
            </a: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637" name="Google Shape;637;p80"/>
          <p:cNvPicPr preferRelativeResize="0"/>
          <p:nvPr/>
        </p:nvPicPr>
        <p:blipFill rotWithShape="1">
          <a:blip r:embed="rId3">
            <a:alphaModFix/>
          </a:blip>
          <a:srcRect/>
          <a:stretch/>
        </p:blipFill>
        <p:spPr>
          <a:xfrm>
            <a:off x="3939275" y="2212136"/>
            <a:ext cx="1237900" cy="673250"/>
          </a:xfrm>
          <a:prstGeom prst="rect">
            <a:avLst/>
          </a:prstGeom>
          <a:noFill/>
          <a:ln>
            <a:noFill/>
          </a:ln>
        </p:spPr>
      </p:pic>
      <p:grpSp>
        <p:nvGrpSpPr>
          <p:cNvPr id="638" name="Google Shape;638;p80"/>
          <p:cNvGrpSpPr/>
          <p:nvPr/>
        </p:nvGrpSpPr>
        <p:grpSpPr>
          <a:xfrm>
            <a:off x="2219275" y="3041007"/>
            <a:ext cx="2304275" cy="733200"/>
            <a:chOff x="2219275" y="2583807"/>
            <a:chExt cx="2304275" cy="733200"/>
          </a:xfrm>
        </p:grpSpPr>
        <p:sp>
          <p:nvSpPr>
            <p:cNvPr id="639" name="Google Shape;639;p80"/>
            <p:cNvSpPr/>
            <p:nvPr/>
          </p:nvSpPr>
          <p:spPr>
            <a:xfrm>
              <a:off x="2237850" y="2583807"/>
              <a:ext cx="2285700" cy="733200"/>
            </a:xfrm>
            <a:prstGeom prst="rect">
              <a:avLst/>
            </a:prstGeom>
            <a:solidFill>
              <a:srgbClr val="2E2E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0"/>
            <p:cNvSpPr txBox="1"/>
            <p:nvPr/>
          </p:nvSpPr>
          <p:spPr>
            <a:xfrm>
              <a:off x="2219275" y="2682700"/>
              <a:ext cx="2285700" cy="432000"/>
            </a:xfrm>
            <a:prstGeom prst="rect">
              <a:avLst/>
            </a:prstGeom>
            <a:noFill/>
            <a:ln>
              <a:noFill/>
            </a:ln>
          </p:spPr>
          <p:txBody>
            <a:bodyPr spcFirstLastPara="1" wrap="square" lIns="182875" tIns="45700" rIns="182875" bIns="45700"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400" b="0" i="0" u="none" strike="noStrike" cap="none">
                  <a:solidFill>
                    <a:schemeClr val="accent1"/>
                  </a:solidFill>
                  <a:latin typeface="Arial"/>
                  <a:ea typeface="Arial"/>
                  <a:cs typeface="Arial"/>
                  <a:sym typeface="Arial"/>
                </a:rPr>
                <a:t>Big Data Processing</a:t>
              </a:r>
              <a:endParaRPr sz="1400" b="0" i="0" u="none" strike="noStrike" cap="none">
                <a:solidFill>
                  <a:schemeClr val="accent1"/>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ETL + SQL +Streaming</a:t>
              </a:r>
              <a:endParaRPr sz="1500" b="0" i="0" u="none" strike="noStrike" cap="none">
                <a:solidFill>
                  <a:schemeClr val="accent1"/>
                </a:solidFill>
                <a:latin typeface="Arial"/>
                <a:ea typeface="Arial"/>
                <a:cs typeface="Arial"/>
                <a:sym typeface="Arial"/>
              </a:endParaRPr>
            </a:p>
          </p:txBody>
        </p:sp>
      </p:grpSp>
      <p:grpSp>
        <p:nvGrpSpPr>
          <p:cNvPr id="641" name="Google Shape;641;p80"/>
          <p:cNvGrpSpPr/>
          <p:nvPr/>
        </p:nvGrpSpPr>
        <p:grpSpPr>
          <a:xfrm>
            <a:off x="4628326" y="3037599"/>
            <a:ext cx="2285701" cy="733200"/>
            <a:chOff x="4628325" y="2580399"/>
            <a:chExt cx="2285701" cy="733200"/>
          </a:xfrm>
        </p:grpSpPr>
        <p:sp>
          <p:nvSpPr>
            <p:cNvPr id="642" name="Google Shape;642;p80"/>
            <p:cNvSpPr/>
            <p:nvPr/>
          </p:nvSpPr>
          <p:spPr>
            <a:xfrm>
              <a:off x="4628326" y="2580399"/>
              <a:ext cx="2285700" cy="733200"/>
            </a:xfrm>
            <a:prstGeom prst="rect">
              <a:avLst/>
            </a:prstGeom>
            <a:solidFill>
              <a:srgbClr val="2E2E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80"/>
            <p:cNvSpPr txBox="1"/>
            <p:nvPr/>
          </p:nvSpPr>
          <p:spPr>
            <a:xfrm>
              <a:off x="4628325" y="2682700"/>
              <a:ext cx="2285700" cy="432000"/>
            </a:xfrm>
            <a:prstGeom prst="rect">
              <a:avLst/>
            </a:prstGeom>
            <a:noFill/>
            <a:ln>
              <a:noFill/>
            </a:ln>
          </p:spPr>
          <p:txBody>
            <a:bodyPr spcFirstLastPara="1" wrap="square" lIns="182875" tIns="45700" rIns="182875" bIns="45700"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400" b="0" i="0" u="none" strike="noStrike" cap="none">
                  <a:solidFill>
                    <a:schemeClr val="accent2"/>
                  </a:solidFill>
                  <a:latin typeface="Arial"/>
                  <a:ea typeface="Arial"/>
                  <a:cs typeface="Arial"/>
                  <a:sym typeface="Arial"/>
                </a:rPr>
                <a:t>Machine Learning</a:t>
              </a:r>
              <a:endParaRPr sz="1400" b="0" i="0" u="none" strike="noStrike" cap="none">
                <a:solidFill>
                  <a:schemeClr val="accent2"/>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MLlib + SparkR</a:t>
              </a:r>
              <a:endParaRPr sz="1500" b="0" i="0" u="none" strike="noStrike" cap="none">
                <a:solidFill>
                  <a:schemeClr val="accent2"/>
                </a:solidFill>
                <a:latin typeface="Arial"/>
                <a:ea typeface="Arial"/>
                <a:cs typeface="Arial"/>
                <a:sym typeface="Arial"/>
              </a:endParaRPr>
            </a:p>
          </p:txBody>
        </p:sp>
      </p:grpSp>
      <p:sp>
        <p:nvSpPr>
          <p:cNvPr id="644" name="Google Shape;644;p80"/>
          <p:cNvSpPr txBox="1"/>
          <p:nvPr/>
        </p:nvSpPr>
        <p:spPr>
          <a:xfrm>
            <a:off x="214813" y="1196563"/>
            <a:ext cx="85245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2400"/>
              <a:buFont typeface="Arial"/>
              <a:buNone/>
            </a:pPr>
            <a:r>
              <a:rPr lang="en" sz="2400" b="0" i="1" u="none" strike="noStrike" cap="none">
                <a:solidFill>
                  <a:schemeClr val="lt1"/>
                </a:solidFill>
                <a:latin typeface="Arial"/>
                <a:ea typeface="Arial"/>
                <a:cs typeface="Arial"/>
                <a:sym typeface="Arial"/>
              </a:rPr>
              <a:t>Uniquely combines Data &amp; AI technologies</a:t>
            </a:r>
            <a:endParaRPr sz="2400" b="0" i="1"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1" u="none" strike="noStrike" cap="none">
              <a:solidFill>
                <a:srgbClr val="000000"/>
              </a:solidFill>
              <a:latin typeface="Arial"/>
              <a:ea typeface="Arial"/>
              <a:cs typeface="Arial"/>
              <a:sym typeface="Arial"/>
            </a:endParaRPr>
          </a:p>
        </p:txBody>
      </p:sp>
      <p:pic>
        <p:nvPicPr>
          <p:cNvPr id="645" name="Google Shape;645;p80"/>
          <p:cNvPicPr preferRelativeResize="0"/>
          <p:nvPr/>
        </p:nvPicPr>
        <p:blipFill rotWithShape="1">
          <a:blip r:embed="rId4">
            <a:alphaModFix/>
          </a:blip>
          <a:srcRect/>
          <a:stretch/>
        </p:blipFill>
        <p:spPr>
          <a:xfrm>
            <a:off x="5446351" y="1815170"/>
            <a:ext cx="1153817" cy="1092575"/>
          </a:xfrm>
          <a:prstGeom prst="rect">
            <a:avLst/>
          </a:prstGeom>
          <a:noFill/>
          <a:ln>
            <a:noFill/>
          </a:ln>
        </p:spPr>
      </p:pic>
      <p:pic>
        <p:nvPicPr>
          <p:cNvPr id="646" name="Google Shape;646;p80"/>
          <p:cNvPicPr preferRelativeResize="0"/>
          <p:nvPr/>
        </p:nvPicPr>
        <p:blipFill rotWithShape="1">
          <a:blip r:embed="rId5">
            <a:alphaModFix/>
          </a:blip>
          <a:srcRect/>
          <a:stretch/>
        </p:blipFill>
        <p:spPr>
          <a:xfrm>
            <a:off x="2284634" y="1816864"/>
            <a:ext cx="1487841" cy="1092575"/>
          </a:xfrm>
          <a:prstGeom prst="rect">
            <a:avLst/>
          </a:prstGeom>
          <a:noFill/>
          <a:ln>
            <a:noFill/>
          </a:ln>
        </p:spPr>
      </p:pic>
      <p:grpSp>
        <p:nvGrpSpPr>
          <p:cNvPr id="647" name="Google Shape;647;p80"/>
          <p:cNvGrpSpPr/>
          <p:nvPr/>
        </p:nvGrpSpPr>
        <p:grpSpPr>
          <a:xfrm>
            <a:off x="2910988" y="4484842"/>
            <a:ext cx="3341312" cy="432010"/>
            <a:chOff x="2910988" y="4408639"/>
            <a:chExt cx="3341312" cy="432010"/>
          </a:xfrm>
        </p:grpSpPr>
        <p:pic>
          <p:nvPicPr>
            <p:cNvPr id="648" name="Google Shape;648;p80"/>
            <p:cNvPicPr preferRelativeResize="0"/>
            <p:nvPr/>
          </p:nvPicPr>
          <p:blipFill rotWithShape="1">
            <a:blip r:embed="rId6">
              <a:alphaModFix/>
            </a:blip>
            <a:srcRect/>
            <a:stretch/>
          </p:blipFill>
          <p:spPr>
            <a:xfrm>
              <a:off x="3948355" y="4408639"/>
              <a:ext cx="697382" cy="366125"/>
            </a:xfrm>
            <a:prstGeom prst="rect">
              <a:avLst/>
            </a:prstGeom>
            <a:noFill/>
            <a:ln>
              <a:noFill/>
            </a:ln>
          </p:spPr>
        </p:pic>
        <p:pic>
          <p:nvPicPr>
            <p:cNvPr id="649" name="Google Shape;649;p80"/>
            <p:cNvPicPr preferRelativeResize="0"/>
            <p:nvPr/>
          </p:nvPicPr>
          <p:blipFill rotWithShape="1">
            <a:blip r:embed="rId7">
              <a:alphaModFix/>
            </a:blip>
            <a:srcRect/>
            <a:stretch/>
          </p:blipFill>
          <p:spPr>
            <a:xfrm>
              <a:off x="2910988" y="4463809"/>
              <a:ext cx="327625" cy="293666"/>
            </a:xfrm>
            <a:prstGeom prst="rect">
              <a:avLst/>
            </a:prstGeom>
            <a:noFill/>
            <a:ln>
              <a:noFill/>
            </a:ln>
          </p:spPr>
        </p:pic>
        <p:pic>
          <p:nvPicPr>
            <p:cNvPr id="650" name="Google Shape;650;p80"/>
            <p:cNvPicPr preferRelativeResize="0"/>
            <p:nvPr/>
          </p:nvPicPr>
          <p:blipFill rotWithShape="1">
            <a:blip r:embed="rId8">
              <a:alphaModFix/>
            </a:blip>
            <a:srcRect/>
            <a:stretch/>
          </p:blipFill>
          <p:spPr>
            <a:xfrm>
              <a:off x="4778242" y="4498375"/>
              <a:ext cx="573347" cy="262400"/>
            </a:xfrm>
            <a:prstGeom prst="rect">
              <a:avLst/>
            </a:prstGeom>
            <a:noFill/>
            <a:ln>
              <a:noFill/>
            </a:ln>
          </p:spPr>
        </p:pic>
        <p:pic>
          <p:nvPicPr>
            <p:cNvPr id="651" name="Google Shape;651;p80"/>
            <p:cNvPicPr preferRelativeResize="0"/>
            <p:nvPr/>
          </p:nvPicPr>
          <p:blipFill rotWithShape="1">
            <a:blip r:embed="rId9">
              <a:alphaModFix/>
            </a:blip>
            <a:srcRect/>
            <a:stretch/>
          </p:blipFill>
          <p:spPr>
            <a:xfrm>
              <a:off x="3417776" y="4408649"/>
              <a:ext cx="398053" cy="432000"/>
            </a:xfrm>
            <a:prstGeom prst="rect">
              <a:avLst/>
            </a:prstGeom>
            <a:noFill/>
            <a:ln>
              <a:noFill/>
            </a:ln>
          </p:spPr>
        </p:pic>
        <p:pic>
          <p:nvPicPr>
            <p:cNvPr id="652" name="Google Shape;652;p80"/>
            <p:cNvPicPr preferRelativeResize="0"/>
            <p:nvPr/>
          </p:nvPicPr>
          <p:blipFill rotWithShape="1">
            <a:blip r:embed="rId10">
              <a:alphaModFix/>
            </a:blip>
            <a:srcRect/>
            <a:stretch/>
          </p:blipFill>
          <p:spPr>
            <a:xfrm>
              <a:off x="5484125" y="4498375"/>
              <a:ext cx="768175" cy="216625"/>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81"/>
          <p:cNvSpPr txBox="1"/>
          <p:nvPr/>
        </p:nvSpPr>
        <p:spPr>
          <a:xfrm>
            <a:off x="254759" y="206375"/>
            <a:ext cx="8806200" cy="85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Arial"/>
                <a:ea typeface="Arial"/>
                <a:cs typeface="Arial"/>
                <a:sym typeface="Arial"/>
              </a:rPr>
              <a:t>Enterprises face challenges beyond Apache Spark</a:t>
            </a:r>
            <a:endParaRPr sz="3000" b="0" i="0" u="none" strike="noStrike" cap="none">
              <a:solidFill>
                <a:schemeClr val="lt1"/>
              </a:solidFill>
              <a:latin typeface="Arial"/>
              <a:ea typeface="Arial"/>
              <a:cs typeface="Arial"/>
              <a:sym typeface="Arial"/>
            </a:endParaRPr>
          </a:p>
        </p:txBody>
      </p:sp>
      <p:grpSp>
        <p:nvGrpSpPr>
          <p:cNvPr id="659" name="Google Shape;659;p81"/>
          <p:cNvGrpSpPr/>
          <p:nvPr/>
        </p:nvGrpSpPr>
        <p:grpSpPr>
          <a:xfrm>
            <a:off x="5461788" y="1421022"/>
            <a:ext cx="2314565" cy="1283500"/>
            <a:chOff x="4623588" y="1649621"/>
            <a:chExt cx="2314565" cy="1283500"/>
          </a:xfrm>
        </p:grpSpPr>
        <p:grpSp>
          <p:nvGrpSpPr>
            <p:cNvPr id="660" name="Google Shape;660;p81"/>
            <p:cNvGrpSpPr/>
            <p:nvPr/>
          </p:nvGrpSpPr>
          <p:grpSpPr>
            <a:xfrm>
              <a:off x="4623588" y="2105721"/>
              <a:ext cx="2314565" cy="827400"/>
              <a:chOff x="2109025" y="1680161"/>
              <a:chExt cx="4843200" cy="827400"/>
            </a:xfrm>
          </p:grpSpPr>
          <p:sp>
            <p:nvSpPr>
              <p:cNvPr id="661" name="Google Shape;661;p81"/>
              <p:cNvSpPr/>
              <p:nvPr/>
            </p:nvSpPr>
            <p:spPr>
              <a:xfrm>
                <a:off x="2109025" y="1680161"/>
                <a:ext cx="4843200" cy="82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81"/>
              <p:cNvSpPr txBox="1"/>
              <p:nvPr/>
            </p:nvSpPr>
            <p:spPr>
              <a:xfrm>
                <a:off x="2527475" y="1852950"/>
                <a:ext cx="4226100" cy="47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2"/>
                    </a:solidFill>
                    <a:latin typeface="Arial"/>
                    <a:ea typeface="Arial"/>
                    <a:cs typeface="Arial"/>
                    <a:sym typeface="Arial"/>
                  </a:rPr>
                  <a:t>Scientists</a:t>
                </a:r>
                <a:endParaRPr sz="1800" b="0" i="0" u="none" strike="noStrike" cap="none">
                  <a:solidFill>
                    <a:schemeClr val="accent2"/>
                  </a:solidFill>
                  <a:latin typeface="Arial"/>
                  <a:ea typeface="Arial"/>
                  <a:cs typeface="Arial"/>
                  <a:sym typeface="Arial"/>
                </a:endParaRPr>
              </a:p>
            </p:txBody>
          </p:sp>
        </p:grpSp>
        <p:pic>
          <p:nvPicPr>
            <p:cNvPr id="663" name="Google Shape;663;p81"/>
            <p:cNvPicPr preferRelativeResize="0"/>
            <p:nvPr/>
          </p:nvPicPr>
          <p:blipFill rotWithShape="1">
            <a:blip r:embed="rId3">
              <a:alphaModFix/>
            </a:blip>
            <a:srcRect/>
            <a:stretch/>
          </p:blipFill>
          <p:spPr>
            <a:xfrm>
              <a:off x="5493500" y="1649621"/>
              <a:ext cx="696489" cy="623550"/>
            </a:xfrm>
            <a:prstGeom prst="rect">
              <a:avLst/>
            </a:prstGeom>
            <a:noFill/>
            <a:ln>
              <a:noFill/>
            </a:ln>
          </p:spPr>
        </p:pic>
      </p:grpSp>
      <p:grpSp>
        <p:nvGrpSpPr>
          <p:cNvPr id="664" name="Google Shape;664;p81"/>
          <p:cNvGrpSpPr/>
          <p:nvPr/>
        </p:nvGrpSpPr>
        <p:grpSpPr>
          <a:xfrm>
            <a:off x="1118389" y="1421023"/>
            <a:ext cx="2314565" cy="1283499"/>
            <a:chOff x="1880388" y="1649622"/>
            <a:chExt cx="2314565" cy="1283499"/>
          </a:xfrm>
        </p:grpSpPr>
        <p:grpSp>
          <p:nvGrpSpPr>
            <p:cNvPr id="665" name="Google Shape;665;p81"/>
            <p:cNvGrpSpPr/>
            <p:nvPr/>
          </p:nvGrpSpPr>
          <p:grpSpPr>
            <a:xfrm>
              <a:off x="1880388" y="2105721"/>
              <a:ext cx="2314565" cy="827400"/>
              <a:chOff x="2109025" y="1680161"/>
              <a:chExt cx="4843200" cy="827400"/>
            </a:xfrm>
          </p:grpSpPr>
          <p:sp>
            <p:nvSpPr>
              <p:cNvPr id="666" name="Google Shape;666;p81"/>
              <p:cNvSpPr/>
              <p:nvPr/>
            </p:nvSpPr>
            <p:spPr>
              <a:xfrm>
                <a:off x="2109025" y="1680161"/>
                <a:ext cx="4843200" cy="82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81"/>
              <p:cNvSpPr txBox="1"/>
              <p:nvPr/>
            </p:nvSpPr>
            <p:spPr>
              <a:xfrm>
                <a:off x="2527475" y="1852950"/>
                <a:ext cx="4226100" cy="47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Arial"/>
                    <a:ea typeface="Arial"/>
                    <a:cs typeface="Arial"/>
                    <a:sym typeface="Arial"/>
                  </a:rPr>
                  <a:t>Engineers</a:t>
                </a:r>
                <a:endParaRPr sz="1800" b="0" i="0" u="none" strike="noStrike" cap="none">
                  <a:solidFill>
                    <a:schemeClr val="accent1"/>
                  </a:solidFill>
                  <a:latin typeface="Arial"/>
                  <a:ea typeface="Arial"/>
                  <a:cs typeface="Arial"/>
                  <a:sym typeface="Arial"/>
                </a:endParaRPr>
              </a:p>
            </p:txBody>
          </p:sp>
        </p:grpSp>
        <p:pic>
          <p:nvPicPr>
            <p:cNvPr id="668" name="Google Shape;668;p81"/>
            <p:cNvPicPr preferRelativeResize="0"/>
            <p:nvPr/>
          </p:nvPicPr>
          <p:blipFill rotWithShape="1">
            <a:blip r:embed="rId4">
              <a:alphaModFix/>
            </a:blip>
            <a:srcRect/>
            <a:stretch/>
          </p:blipFill>
          <p:spPr>
            <a:xfrm>
              <a:off x="2833925" y="1649622"/>
              <a:ext cx="751271" cy="623550"/>
            </a:xfrm>
            <a:prstGeom prst="rect">
              <a:avLst/>
            </a:prstGeom>
            <a:noFill/>
            <a:ln>
              <a:noFill/>
            </a:ln>
          </p:spPr>
        </p:pic>
      </p:grpSp>
      <p:sp>
        <p:nvSpPr>
          <p:cNvPr id="669" name="Google Shape;669;p81"/>
          <p:cNvSpPr txBox="1"/>
          <p:nvPr/>
        </p:nvSpPr>
        <p:spPr>
          <a:xfrm>
            <a:off x="3468600" y="1467000"/>
            <a:ext cx="2206800" cy="47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0000"/>
                </a:solidFill>
                <a:latin typeface="Arial"/>
                <a:ea typeface="Arial"/>
                <a:cs typeface="Arial"/>
                <a:sym typeface="Arial"/>
              </a:rPr>
              <a:t>Disconnect</a:t>
            </a:r>
            <a:endParaRPr sz="3000" b="0" i="0" u="none" strike="noStrike" cap="none">
              <a:solidFill>
                <a:srgbClr val="FF0000"/>
              </a:solidFill>
              <a:latin typeface="Arial"/>
              <a:ea typeface="Arial"/>
              <a:cs typeface="Arial"/>
              <a:sym typeface="Arial"/>
            </a:endParaRPr>
          </a:p>
        </p:txBody>
      </p:sp>
      <p:grpSp>
        <p:nvGrpSpPr>
          <p:cNvPr id="670" name="Google Shape;670;p81"/>
          <p:cNvGrpSpPr/>
          <p:nvPr/>
        </p:nvGrpSpPr>
        <p:grpSpPr>
          <a:xfrm>
            <a:off x="2082050" y="3605873"/>
            <a:ext cx="4694400" cy="1283400"/>
            <a:chOff x="2023500" y="2913473"/>
            <a:chExt cx="4694400" cy="1283400"/>
          </a:xfrm>
        </p:grpSpPr>
        <p:sp>
          <p:nvSpPr>
            <p:cNvPr id="671" name="Google Shape;671;p81"/>
            <p:cNvSpPr txBox="1"/>
            <p:nvPr/>
          </p:nvSpPr>
          <p:spPr>
            <a:xfrm>
              <a:off x="2023500" y="2913473"/>
              <a:ext cx="4694400" cy="1283400"/>
            </a:xfrm>
            <a:prstGeom prst="rect">
              <a:avLst/>
            </a:prstGeom>
            <a:solidFill>
              <a:srgbClr val="2E2E2E"/>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3F3F3"/>
                </a:solidFill>
                <a:latin typeface="Arial"/>
                <a:ea typeface="Arial"/>
                <a:cs typeface="Arial"/>
                <a:sym typeface="Arial"/>
              </a:endParaRPr>
            </a:p>
          </p:txBody>
        </p:sp>
        <p:sp>
          <p:nvSpPr>
            <p:cNvPr id="672" name="Google Shape;672;p81"/>
            <p:cNvSpPr txBox="1"/>
            <p:nvPr/>
          </p:nvSpPr>
          <p:spPr>
            <a:xfrm>
              <a:off x="2960118" y="2957706"/>
              <a:ext cx="2832300" cy="28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3F3F3"/>
                  </a:solidFill>
                  <a:latin typeface="Arial"/>
                  <a:ea typeface="Arial"/>
                  <a:cs typeface="Arial"/>
                  <a:sym typeface="Arial"/>
                </a:rPr>
                <a:t>Unified Analytics Engine</a:t>
              </a:r>
              <a:endParaRPr sz="1800" b="0" i="0" u="none" strike="noStrike" cap="none">
                <a:solidFill>
                  <a:srgbClr val="F3F3F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3F3F3"/>
                </a:solidFill>
                <a:latin typeface="Arial"/>
                <a:ea typeface="Arial"/>
                <a:cs typeface="Arial"/>
                <a:sym typeface="Arial"/>
              </a:endParaRPr>
            </a:p>
          </p:txBody>
        </p:sp>
        <p:pic>
          <p:nvPicPr>
            <p:cNvPr id="673" name="Google Shape;673;p81"/>
            <p:cNvPicPr preferRelativeResize="0"/>
            <p:nvPr/>
          </p:nvPicPr>
          <p:blipFill rotWithShape="1">
            <a:blip r:embed="rId5">
              <a:alphaModFix/>
            </a:blip>
            <a:srcRect/>
            <a:stretch/>
          </p:blipFill>
          <p:spPr>
            <a:xfrm>
              <a:off x="3660975" y="3322985"/>
              <a:ext cx="1436334" cy="781163"/>
            </a:xfrm>
            <a:prstGeom prst="rect">
              <a:avLst/>
            </a:prstGeom>
            <a:noFill/>
            <a:ln>
              <a:noFill/>
            </a:ln>
          </p:spPr>
        </p:pic>
      </p:grpSp>
      <p:sp>
        <p:nvSpPr>
          <p:cNvPr id="674" name="Google Shape;674;p81"/>
          <p:cNvSpPr txBox="1"/>
          <p:nvPr/>
        </p:nvSpPr>
        <p:spPr>
          <a:xfrm>
            <a:off x="1601375" y="2759025"/>
            <a:ext cx="5823900" cy="64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0000"/>
                </a:solidFill>
                <a:latin typeface="Arial"/>
                <a:ea typeface="Arial"/>
                <a:cs typeface="Arial"/>
                <a:sym typeface="Arial"/>
              </a:rPr>
              <a:t>Complex data pipelines and infrastructure</a:t>
            </a:r>
            <a:endParaRPr sz="1800" b="0" i="0" u="none" strike="noStrike" cap="none">
              <a:solidFill>
                <a:srgbClr val="FF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cxnSp>
        <p:nvCxnSpPr>
          <p:cNvPr id="680" name="Google Shape;680;p82"/>
          <p:cNvCxnSpPr/>
          <p:nvPr/>
        </p:nvCxnSpPr>
        <p:spPr>
          <a:xfrm>
            <a:off x="4471350" y="1534469"/>
            <a:ext cx="0" cy="2865900"/>
          </a:xfrm>
          <a:prstGeom prst="straightConnector1">
            <a:avLst/>
          </a:prstGeom>
          <a:noFill/>
          <a:ln w="38100" cap="flat" cmpd="sng">
            <a:solidFill>
              <a:srgbClr val="FFFFFF"/>
            </a:solidFill>
            <a:prstDash val="solid"/>
            <a:round/>
            <a:headEnd type="none" w="sm" len="sm"/>
            <a:tailEnd type="none" w="sm" len="sm"/>
          </a:ln>
        </p:spPr>
      </p:cxnSp>
      <p:grpSp>
        <p:nvGrpSpPr>
          <p:cNvPr id="681" name="Google Shape;681;p82"/>
          <p:cNvGrpSpPr/>
          <p:nvPr/>
        </p:nvGrpSpPr>
        <p:grpSpPr>
          <a:xfrm>
            <a:off x="-188416" y="1444775"/>
            <a:ext cx="4187593" cy="3046788"/>
            <a:chOff x="-188416" y="1063775"/>
            <a:chExt cx="4187593" cy="3046788"/>
          </a:xfrm>
        </p:grpSpPr>
        <p:sp>
          <p:nvSpPr>
            <p:cNvPr id="682" name="Google Shape;682;p82"/>
            <p:cNvSpPr txBox="1"/>
            <p:nvPr/>
          </p:nvSpPr>
          <p:spPr>
            <a:xfrm>
              <a:off x="-188416" y="3278700"/>
              <a:ext cx="2754300" cy="498900"/>
            </a:xfrm>
            <a:prstGeom prst="rect">
              <a:avLst/>
            </a:prstGeom>
            <a:noFill/>
            <a:ln>
              <a:noFill/>
            </a:ln>
          </p:spPr>
          <p:txBody>
            <a:bodyPr spcFirstLastPara="1" wrap="square" lIns="182875" tIns="45700" rIns="182875" bIns="45700" anchor="t" anchorCtr="0">
              <a:noAutofit/>
            </a:bodyPr>
            <a:lstStyle/>
            <a:p>
              <a:pPr marL="0" marR="0" lvl="0" indent="0" algn="r" rtl="0">
                <a:lnSpc>
                  <a:spcPct val="100000"/>
                </a:lnSpc>
                <a:spcBef>
                  <a:spcPts val="600"/>
                </a:spcBef>
                <a:spcAft>
                  <a:spcPts val="0"/>
                </a:spcAft>
                <a:buClr>
                  <a:srgbClr val="000000"/>
                </a:buClr>
                <a:buSzPts val="1900"/>
                <a:buFont typeface="Arial"/>
                <a:buNone/>
              </a:pPr>
              <a:r>
                <a:rPr lang="en" sz="1900" b="0" i="0" u="none" strike="noStrike" cap="none">
                  <a:solidFill>
                    <a:schemeClr val="lt1"/>
                  </a:solidFill>
                  <a:latin typeface="Arial"/>
                  <a:ea typeface="Arial"/>
                  <a:cs typeface="Arial"/>
                  <a:sym typeface="Arial"/>
                </a:rPr>
                <a:t>DATA </a:t>
              </a:r>
              <a:br>
                <a:rPr lang="en" sz="1900" b="0" i="0" u="none" strike="noStrike" cap="none">
                  <a:solidFill>
                    <a:schemeClr val="lt1"/>
                  </a:solidFill>
                  <a:latin typeface="Arial"/>
                  <a:ea typeface="Arial"/>
                  <a:cs typeface="Arial"/>
                  <a:sym typeface="Arial"/>
                </a:rPr>
              </a:br>
              <a:r>
                <a:rPr lang="en" sz="1900" b="0" i="0" u="none" strike="noStrike" cap="none">
                  <a:solidFill>
                    <a:schemeClr val="lt1"/>
                  </a:solidFill>
                  <a:latin typeface="Arial"/>
                  <a:ea typeface="Arial"/>
                  <a:cs typeface="Arial"/>
                  <a:sym typeface="Arial"/>
                </a:rPr>
                <a:t>ENGINEERS</a:t>
              </a:r>
              <a:endParaRPr sz="1900" b="0" i="0" u="none" strike="noStrike" cap="none">
                <a:solidFill>
                  <a:schemeClr val="lt1"/>
                </a:solidFill>
                <a:latin typeface="Arial"/>
                <a:ea typeface="Arial"/>
                <a:cs typeface="Arial"/>
                <a:sym typeface="Arial"/>
              </a:endParaRPr>
            </a:p>
          </p:txBody>
        </p:sp>
        <p:pic>
          <p:nvPicPr>
            <p:cNvPr id="683" name="Google Shape;683;p82"/>
            <p:cNvPicPr preferRelativeResize="0"/>
            <p:nvPr/>
          </p:nvPicPr>
          <p:blipFill rotWithShape="1">
            <a:blip r:embed="rId3">
              <a:alphaModFix/>
            </a:blip>
            <a:srcRect/>
            <a:stretch/>
          </p:blipFill>
          <p:spPr>
            <a:xfrm>
              <a:off x="2692975" y="3026413"/>
              <a:ext cx="1306202" cy="1084150"/>
            </a:xfrm>
            <a:prstGeom prst="rect">
              <a:avLst/>
            </a:prstGeom>
            <a:noFill/>
            <a:ln>
              <a:noFill/>
            </a:ln>
          </p:spPr>
        </p:pic>
        <p:sp>
          <p:nvSpPr>
            <p:cNvPr id="684" name="Google Shape;684;p82"/>
            <p:cNvSpPr/>
            <p:nvPr/>
          </p:nvSpPr>
          <p:spPr>
            <a:xfrm flipH="1">
              <a:off x="181875" y="1063775"/>
              <a:ext cx="3585900" cy="2032800"/>
            </a:xfrm>
            <a:prstGeom prst="cloudCallout">
              <a:avLst>
                <a:gd name="adj1" fmla="val -20833"/>
                <a:gd name="adj2" fmla="val 62500"/>
              </a:avLst>
            </a:prstGeom>
            <a:solidFill>
              <a:srgbClr val="00000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85" name="Google Shape;685;p82"/>
          <p:cNvPicPr preferRelativeResize="0"/>
          <p:nvPr/>
        </p:nvPicPr>
        <p:blipFill rotWithShape="1">
          <a:blip r:embed="rId4">
            <a:alphaModFix/>
          </a:blip>
          <a:srcRect t="4933"/>
          <a:stretch/>
        </p:blipFill>
        <p:spPr>
          <a:xfrm>
            <a:off x="757625" y="1731075"/>
            <a:ext cx="2541900" cy="1379100"/>
          </a:xfrm>
          <a:prstGeom prst="roundRect">
            <a:avLst>
              <a:gd name="adj" fmla="val 16667"/>
            </a:avLst>
          </a:prstGeom>
          <a:noFill/>
          <a:ln>
            <a:noFill/>
          </a:ln>
        </p:spPr>
      </p:pic>
      <p:sp>
        <p:nvSpPr>
          <p:cNvPr id="686" name="Google Shape;686;p82"/>
          <p:cNvSpPr txBox="1"/>
          <p:nvPr/>
        </p:nvSpPr>
        <p:spPr>
          <a:xfrm>
            <a:off x="3940500" y="2246700"/>
            <a:ext cx="1061700" cy="102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600"/>
              <a:buFont typeface="Arial"/>
              <a:buNone/>
            </a:pPr>
            <a:r>
              <a:rPr lang="en" sz="8600" b="0" i="0" u="none" strike="noStrike" cap="none">
                <a:solidFill>
                  <a:srgbClr val="FF0000"/>
                </a:solidFill>
                <a:latin typeface="Arial"/>
                <a:ea typeface="Arial"/>
                <a:cs typeface="Arial"/>
                <a:sym typeface="Arial"/>
              </a:rPr>
              <a:t>x</a:t>
            </a:r>
            <a:endParaRPr sz="6100" b="0" i="0" u="none" strike="noStrike" cap="none">
              <a:solidFill>
                <a:srgbClr val="FF0000"/>
              </a:solidFill>
              <a:latin typeface="Arial"/>
              <a:ea typeface="Arial"/>
              <a:cs typeface="Arial"/>
              <a:sym typeface="Arial"/>
            </a:endParaRPr>
          </a:p>
        </p:txBody>
      </p:sp>
      <p:sp>
        <p:nvSpPr>
          <p:cNvPr id="687" name="Google Shape;687;p82"/>
          <p:cNvSpPr txBox="1"/>
          <p:nvPr/>
        </p:nvSpPr>
        <p:spPr>
          <a:xfrm>
            <a:off x="254759" y="206375"/>
            <a:ext cx="8806200" cy="85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Arial"/>
                <a:ea typeface="Arial"/>
                <a:cs typeface="Arial"/>
                <a:sym typeface="Arial"/>
              </a:rPr>
              <a:t>Data &amp; AI People are in Silos</a:t>
            </a:r>
            <a:endParaRPr sz="4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p:txBody>
      </p:sp>
      <p:grpSp>
        <p:nvGrpSpPr>
          <p:cNvPr id="688" name="Google Shape;688;p82"/>
          <p:cNvGrpSpPr/>
          <p:nvPr/>
        </p:nvGrpSpPr>
        <p:grpSpPr>
          <a:xfrm>
            <a:off x="5098726" y="1444775"/>
            <a:ext cx="3899059" cy="3061925"/>
            <a:chOff x="5098725" y="1063775"/>
            <a:chExt cx="3899059" cy="3061925"/>
          </a:xfrm>
        </p:grpSpPr>
        <p:sp>
          <p:nvSpPr>
            <p:cNvPr id="689" name="Google Shape;689;p82"/>
            <p:cNvSpPr/>
            <p:nvPr/>
          </p:nvSpPr>
          <p:spPr>
            <a:xfrm>
              <a:off x="5098725" y="1063775"/>
              <a:ext cx="3372300" cy="1852800"/>
            </a:xfrm>
            <a:prstGeom prst="cloudCallout">
              <a:avLst>
                <a:gd name="adj1" fmla="val -20833"/>
                <a:gd name="adj2" fmla="val 62500"/>
              </a:avLst>
            </a:prstGeom>
            <a:solidFill>
              <a:srgbClr val="000000"/>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0" name="Google Shape;690;p82"/>
            <p:cNvGrpSpPr/>
            <p:nvPr/>
          </p:nvGrpSpPr>
          <p:grpSpPr>
            <a:xfrm>
              <a:off x="5098726" y="3041550"/>
              <a:ext cx="3899058" cy="1084150"/>
              <a:chOff x="5148651" y="2887700"/>
              <a:chExt cx="3899058" cy="1084150"/>
            </a:xfrm>
          </p:grpSpPr>
          <p:pic>
            <p:nvPicPr>
              <p:cNvPr id="691" name="Google Shape;691;p82"/>
              <p:cNvPicPr preferRelativeResize="0"/>
              <p:nvPr/>
            </p:nvPicPr>
            <p:blipFill rotWithShape="1">
              <a:blip r:embed="rId5">
                <a:alphaModFix/>
              </a:blip>
              <a:srcRect/>
              <a:stretch/>
            </p:blipFill>
            <p:spPr>
              <a:xfrm>
                <a:off x="5148651" y="2887700"/>
                <a:ext cx="1210942" cy="1084150"/>
              </a:xfrm>
              <a:prstGeom prst="rect">
                <a:avLst/>
              </a:prstGeom>
              <a:noFill/>
              <a:ln>
                <a:noFill/>
              </a:ln>
            </p:spPr>
          </p:pic>
          <p:sp>
            <p:nvSpPr>
              <p:cNvPr id="692" name="Google Shape;692;p82"/>
              <p:cNvSpPr txBox="1"/>
              <p:nvPr/>
            </p:nvSpPr>
            <p:spPr>
              <a:xfrm>
                <a:off x="6293409" y="3034500"/>
                <a:ext cx="2754300" cy="498900"/>
              </a:xfrm>
              <a:prstGeom prst="rect">
                <a:avLst/>
              </a:prstGeom>
              <a:noFill/>
              <a:ln>
                <a:noFill/>
              </a:ln>
            </p:spPr>
            <p:txBody>
              <a:bodyPr spcFirstLastPara="1" wrap="square" lIns="182875" tIns="45700" rIns="182875" bIns="45700" anchor="t" anchorCtr="0">
                <a:noAutofit/>
              </a:bodyPr>
              <a:lstStyle/>
              <a:p>
                <a:pPr marL="0" marR="0" lvl="0" indent="0" algn="l" rtl="0">
                  <a:lnSpc>
                    <a:spcPct val="100000"/>
                  </a:lnSpc>
                  <a:spcBef>
                    <a:spcPts val="600"/>
                  </a:spcBef>
                  <a:spcAft>
                    <a:spcPts val="0"/>
                  </a:spcAft>
                  <a:buClr>
                    <a:srgbClr val="000000"/>
                  </a:buClr>
                  <a:buSzPts val="1900"/>
                  <a:buFont typeface="Arial"/>
                  <a:buNone/>
                </a:pPr>
                <a:r>
                  <a:rPr lang="en" sz="1900" b="0" i="0" u="none" strike="noStrike" cap="none">
                    <a:solidFill>
                      <a:schemeClr val="lt1"/>
                    </a:solidFill>
                    <a:latin typeface="Arial"/>
                    <a:ea typeface="Arial"/>
                    <a:cs typeface="Arial"/>
                    <a:sym typeface="Arial"/>
                  </a:rPr>
                  <a:t>DATA </a:t>
                </a:r>
                <a:br>
                  <a:rPr lang="en" sz="1900" b="0" i="0" u="none" strike="noStrike" cap="none">
                    <a:solidFill>
                      <a:schemeClr val="lt1"/>
                    </a:solidFill>
                    <a:latin typeface="Arial"/>
                    <a:ea typeface="Arial"/>
                    <a:cs typeface="Arial"/>
                    <a:sym typeface="Arial"/>
                  </a:rPr>
                </a:br>
                <a:r>
                  <a:rPr lang="en" sz="1900" b="0" i="0" u="none" strike="noStrike" cap="none">
                    <a:solidFill>
                      <a:schemeClr val="lt1"/>
                    </a:solidFill>
                    <a:latin typeface="Arial"/>
                    <a:ea typeface="Arial"/>
                    <a:cs typeface="Arial"/>
                    <a:sym typeface="Arial"/>
                  </a:rPr>
                  <a:t>SCIENTISTS</a:t>
                </a:r>
                <a:endParaRPr sz="1900" b="0" i="0" u="none" strike="noStrike" cap="none">
                  <a:solidFill>
                    <a:schemeClr val="lt1"/>
                  </a:solidFill>
                  <a:latin typeface="Arial"/>
                  <a:ea typeface="Arial"/>
                  <a:cs typeface="Arial"/>
                  <a:sym typeface="Arial"/>
                </a:endParaRPr>
              </a:p>
            </p:txBody>
          </p:sp>
        </p:grpSp>
      </p:grpSp>
      <p:pic>
        <p:nvPicPr>
          <p:cNvPr id="693" name="Google Shape;693;p82"/>
          <p:cNvPicPr preferRelativeResize="0"/>
          <p:nvPr/>
        </p:nvPicPr>
        <p:blipFill rotWithShape="1">
          <a:blip r:embed="rId6">
            <a:alphaModFix/>
          </a:blip>
          <a:srcRect/>
          <a:stretch/>
        </p:blipFill>
        <p:spPr>
          <a:xfrm>
            <a:off x="2039613" y="1731075"/>
            <a:ext cx="1315500" cy="966300"/>
          </a:xfrm>
          <a:prstGeom prst="roundRect">
            <a:avLst>
              <a:gd name="adj" fmla="val 23372"/>
            </a:avLst>
          </a:prstGeom>
          <a:noFill/>
          <a:ln>
            <a:noFill/>
          </a:ln>
        </p:spPr>
      </p:pic>
      <p:pic>
        <p:nvPicPr>
          <p:cNvPr id="694" name="Google Shape;694;p82"/>
          <p:cNvPicPr preferRelativeResize="0"/>
          <p:nvPr/>
        </p:nvPicPr>
        <p:blipFill rotWithShape="1">
          <a:blip r:embed="rId7">
            <a:alphaModFix/>
          </a:blip>
          <a:srcRect/>
          <a:stretch/>
        </p:blipFill>
        <p:spPr>
          <a:xfrm>
            <a:off x="7003351" y="2125675"/>
            <a:ext cx="915825" cy="158000"/>
          </a:xfrm>
          <a:prstGeom prst="rect">
            <a:avLst/>
          </a:prstGeom>
          <a:noFill/>
          <a:ln>
            <a:noFill/>
          </a:ln>
        </p:spPr>
      </p:pic>
      <p:pic>
        <p:nvPicPr>
          <p:cNvPr id="695" name="Google Shape;695;p82"/>
          <p:cNvPicPr preferRelativeResize="0"/>
          <p:nvPr/>
        </p:nvPicPr>
        <p:blipFill rotWithShape="1">
          <a:blip r:embed="rId8">
            <a:alphaModFix/>
          </a:blip>
          <a:srcRect/>
          <a:stretch/>
        </p:blipFill>
        <p:spPr>
          <a:xfrm>
            <a:off x="5587525" y="1705850"/>
            <a:ext cx="1044000" cy="988500"/>
          </a:xfrm>
          <a:prstGeom prst="ellipse">
            <a:avLst/>
          </a:prstGeom>
          <a:noFill/>
          <a:ln>
            <a:noFill/>
          </a:ln>
        </p:spPr>
      </p:pic>
      <p:pic>
        <p:nvPicPr>
          <p:cNvPr id="696" name="Google Shape;696;p82"/>
          <p:cNvPicPr preferRelativeResize="0"/>
          <p:nvPr/>
        </p:nvPicPr>
        <p:blipFill rotWithShape="1">
          <a:blip r:embed="rId9">
            <a:alphaModFix/>
          </a:blip>
          <a:srcRect/>
          <a:stretch/>
        </p:blipFill>
        <p:spPr>
          <a:xfrm>
            <a:off x="7289150" y="2556632"/>
            <a:ext cx="461325" cy="261369"/>
          </a:xfrm>
          <a:prstGeom prst="rect">
            <a:avLst/>
          </a:prstGeom>
          <a:noFill/>
          <a:ln>
            <a:noFill/>
          </a:ln>
        </p:spPr>
      </p:pic>
      <p:pic>
        <p:nvPicPr>
          <p:cNvPr id="697" name="Google Shape;697;p82"/>
          <p:cNvPicPr preferRelativeResize="0"/>
          <p:nvPr/>
        </p:nvPicPr>
        <p:blipFill rotWithShape="1">
          <a:blip r:embed="rId10">
            <a:alphaModFix/>
          </a:blip>
          <a:srcRect l="-590" r="590"/>
          <a:stretch/>
        </p:blipFill>
        <p:spPr>
          <a:xfrm>
            <a:off x="6359200" y="2774825"/>
            <a:ext cx="875328" cy="158001"/>
          </a:xfrm>
          <a:prstGeom prst="rect">
            <a:avLst/>
          </a:prstGeom>
          <a:noFill/>
          <a:ln>
            <a:noFill/>
          </a:ln>
        </p:spPr>
      </p:pic>
      <p:pic>
        <p:nvPicPr>
          <p:cNvPr id="698" name="Google Shape;698;p82"/>
          <p:cNvPicPr preferRelativeResize="0"/>
          <p:nvPr/>
        </p:nvPicPr>
        <p:blipFill rotWithShape="1">
          <a:blip r:embed="rId11">
            <a:alphaModFix/>
          </a:blip>
          <a:srcRect/>
          <a:stretch/>
        </p:blipFill>
        <p:spPr>
          <a:xfrm>
            <a:off x="6609388" y="2427021"/>
            <a:ext cx="679751" cy="232801"/>
          </a:xfrm>
          <a:prstGeom prst="rect">
            <a:avLst/>
          </a:prstGeom>
          <a:noFill/>
          <a:ln>
            <a:noFill/>
          </a:ln>
        </p:spPr>
      </p:pic>
      <p:pic>
        <p:nvPicPr>
          <p:cNvPr id="699" name="Google Shape;699;p82"/>
          <p:cNvPicPr preferRelativeResize="0"/>
          <p:nvPr/>
        </p:nvPicPr>
        <p:blipFill rotWithShape="1">
          <a:blip r:embed="rId12">
            <a:alphaModFix/>
          </a:blip>
          <a:srcRect/>
          <a:stretch/>
        </p:blipFill>
        <p:spPr>
          <a:xfrm>
            <a:off x="7003350" y="1706554"/>
            <a:ext cx="679774" cy="207285"/>
          </a:xfrm>
          <a:prstGeom prst="rect">
            <a:avLst/>
          </a:prstGeom>
          <a:noFill/>
          <a:ln>
            <a:noFill/>
          </a:ln>
        </p:spPr>
      </p:pic>
      <p:pic>
        <p:nvPicPr>
          <p:cNvPr id="700" name="Google Shape;700;p82"/>
          <p:cNvPicPr preferRelativeResize="0"/>
          <p:nvPr/>
        </p:nvPicPr>
        <p:blipFill rotWithShape="1">
          <a:blip r:embed="rId13">
            <a:alphaModFix/>
          </a:blip>
          <a:srcRect/>
          <a:stretch/>
        </p:blipFill>
        <p:spPr>
          <a:xfrm>
            <a:off x="2492468" y="2714833"/>
            <a:ext cx="401012" cy="40101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3"/>
          <p:cNvSpPr/>
          <p:nvPr/>
        </p:nvSpPr>
        <p:spPr>
          <a:xfrm>
            <a:off x="1990334" y="1103147"/>
            <a:ext cx="2314500" cy="82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7" name="Google Shape;707;p83"/>
          <p:cNvPicPr preferRelativeResize="0"/>
          <p:nvPr/>
        </p:nvPicPr>
        <p:blipFill rotWithShape="1">
          <a:blip r:embed="rId3">
            <a:alphaModFix/>
          </a:blip>
          <a:srcRect/>
          <a:stretch/>
        </p:blipFill>
        <p:spPr>
          <a:xfrm>
            <a:off x="2776946" y="416438"/>
            <a:ext cx="3313925" cy="324764"/>
          </a:xfrm>
          <a:prstGeom prst="rect">
            <a:avLst/>
          </a:prstGeom>
          <a:noFill/>
          <a:ln>
            <a:noFill/>
          </a:ln>
        </p:spPr>
      </p:pic>
      <p:cxnSp>
        <p:nvCxnSpPr>
          <p:cNvPr id="708" name="Google Shape;708;p83"/>
          <p:cNvCxnSpPr/>
          <p:nvPr/>
        </p:nvCxnSpPr>
        <p:spPr>
          <a:xfrm>
            <a:off x="1990334" y="2754239"/>
            <a:ext cx="493200" cy="0"/>
          </a:xfrm>
          <a:prstGeom prst="straightConnector1">
            <a:avLst/>
          </a:prstGeom>
          <a:noFill/>
          <a:ln w="28575" cap="flat" cmpd="sng">
            <a:solidFill>
              <a:schemeClr val="accent1"/>
            </a:solidFill>
            <a:prstDash val="solid"/>
            <a:round/>
            <a:headEnd type="none" w="sm" len="sm"/>
            <a:tailEnd type="triangle" w="lg" len="lg"/>
          </a:ln>
          <a:effectLst>
            <a:outerShdw blurRad="40000" dist="20000" dir="5400000" rotWithShape="0">
              <a:srgbClr val="000000">
                <a:alpha val="37250"/>
              </a:srgbClr>
            </a:outerShdw>
          </a:effectLst>
        </p:spPr>
      </p:cxnSp>
      <p:sp>
        <p:nvSpPr>
          <p:cNvPr id="709" name="Google Shape;709;p83"/>
          <p:cNvSpPr/>
          <p:nvPr/>
        </p:nvSpPr>
        <p:spPr>
          <a:xfrm>
            <a:off x="262254" y="1669861"/>
            <a:ext cx="1627800" cy="460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Blob Storage</a:t>
            </a:r>
            <a:endParaRPr sz="900" b="0" i="0" u="none" strike="noStrike" cap="none">
              <a:solidFill>
                <a:schemeClr val="lt1"/>
              </a:solidFill>
              <a:latin typeface="Arial"/>
              <a:ea typeface="Arial"/>
              <a:cs typeface="Arial"/>
              <a:sym typeface="Arial"/>
            </a:endParaRPr>
          </a:p>
        </p:txBody>
      </p:sp>
      <p:sp>
        <p:nvSpPr>
          <p:cNvPr id="710" name="Google Shape;710;p83"/>
          <p:cNvSpPr/>
          <p:nvPr/>
        </p:nvSpPr>
        <p:spPr>
          <a:xfrm>
            <a:off x="262254" y="2044889"/>
            <a:ext cx="1627800" cy="460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Data Lake Store</a:t>
            </a:r>
            <a:endParaRPr sz="900" b="0" i="0" u="none" strike="noStrike" cap="none">
              <a:solidFill>
                <a:schemeClr val="lt1"/>
              </a:solidFill>
              <a:latin typeface="Arial"/>
              <a:ea typeface="Arial"/>
              <a:cs typeface="Arial"/>
              <a:sym typeface="Arial"/>
            </a:endParaRPr>
          </a:p>
        </p:txBody>
      </p:sp>
      <p:sp>
        <p:nvSpPr>
          <p:cNvPr id="711" name="Google Shape;711;p83"/>
          <p:cNvSpPr txBox="1"/>
          <p:nvPr/>
        </p:nvSpPr>
        <p:spPr>
          <a:xfrm>
            <a:off x="318380" y="925750"/>
            <a:ext cx="1438800" cy="300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accent1"/>
                </a:solidFill>
                <a:latin typeface="Arial"/>
                <a:ea typeface="Arial"/>
                <a:cs typeface="Arial"/>
                <a:sym typeface="Arial"/>
              </a:rPr>
              <a:t>AZURE </a:t>
            </a:r>
            <a:endParaRPr sz="1500" b="1" i="0" u="none" strike="noStrike" cap="none">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accent1"/>
                </a:solidFill>
                <a:latin typeface="Arial"/>
                <a:ea typeface="Arial"/>
                <a:cs typeface="Arial"/>
                <a:sym typeface="Arial"/>
              </a:rPr>
              <a:t>DATA SOURCES</a:t>
            </a:r>
            <a:endParaRPr sz="1100" b="0" i="0" u="none" strike="noStrike" cap="none">
              <a:solidFill>
                <a:schemeClr val="accent1"/>
              </a:solidFill>
              <a:latin typeface="Arial"/>
              <a:ea typeface="Arial"/>
              <a:cs typeface="Arial"/>
              <a:sym typeface="Arial"/>
            </a:endParaRPr>
          </a:p>
        </p:txBody>
      </p:sp>
      <p:sp>
        <p:nvSpPr>
          <p:cNvPr id="712" name="Google Shape;712;p83"/>
          <p:cNvSpPr/>
          <p:nvPr/>
        </p:nvSpPr>
        <p:spPr>
          <a:xfrm>
            <a:off x="261608" y="3203896"/>
            <a:ext cx="1627800" cy="5064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Event Hub</a:t>
            </a:r>
            <a:endParaRPr sz="900" b="0" i="0" u="none" strike="noStrike" cap="none">
              <a:solidFill>
                <a:schemeClr val="lt1"/>
              </a:solidFill>
              <a:latin typeface="Arial"/>
              <a:ea typeface="Arial"/>
              <a:cs typeface="Arial"/>
              <a:sym typeface="Arial"/>
            </a:endParaRPr>
          </a:p>
        </p:txBody>
      </p:sp>
      <p:sp>
        <p:nvSpPr>
          <p:cNvPr id="713" name="Google Shape;713;p83"/>
          <p:cNvSpPr/>
          <p:nvPr/>
        </p:nvSpPr>
        <p:spPr>
          <a:xfrm>
            <a:off x="261608" y="3594421"/>
            <a:ext cx="1627800" cy="5064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IoT Hub</a:t>
            </a:r>
            <a:endParaRPr sz="900" b="0" i="0" u="none" strike="noStrike" cap="none">
              <a:solidFill>
                <a:schemeClr val="lt1"/>
              </a:solidFill>
              <a:latin typeface="Arial"/>
              <a:ea typeface="Arial"/>
              <a:cs typeface="Arial"/>
              <a:sym typeface="Arial"/>
            </a:endParaRPr>
          </a:p>
        </p:txBody>
      </p:sp>
      <p:sp>
        <p:nvSpPr>
          <p:cNvPr id="714" name="Google Shape;714;p83"/>
          <p:cNvSpPr/>
          <p:nvPr/>
        </p:nvSpPr>
        <p:spPr>
          <a:xfrm>
            <a:off x="262254" y="2444939"/>
            <a:ext cx="1627800" cy="460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SQL Data Warehouse</a:t>
            </a:r>
            <a:endParaRPr sz="900" b="0" i="0" u="none" strike="noStrike" cap="none">
              <a:solidFill>
                <a:schemeClr val="lt1"/>
              </a:solidFill>
              <a:latin typeface="Arial"/>
              <a:ea typeface="Arial"/>
              <a:cs typeface="Arial"/>
              <a:sym typeface="Arial"/>
            </a:endParaRPr>
          </a:p>
        </p:txBody>
      </p:sp>
      <p:sp>
        <p:nvSpPr>
          <p:cNvPr id="715" name="Google Shape;715;p83"/>
          <p:cNvSpPr/>
          <p:nvPr/>
        </p:nvSpPr>
        <p:spPr>
          <a:xfrm>
            <a:off x="259322" y="2776905"/>
            <a:ext cx="1627800" cy="460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Cosmos DB </a:t>
            </a:r>
            <a:endParaRPr sz="900" b="0" i="0" u="none" strike="noStrike" cap="none">
              <a:solidFill>
                <a:schemeClr val="lt1"/>
              </a:solidFill>
              <a:latin typeface="Arial"/>
              <a:ea typeface="Arial"/>
              <a:cs typeface="Arial"/>
              <a:sym typeface="Arial"/>
            </a:endParaRPr>
          </a:p>
        </p:txBody>
      </p:sp>
      <p:sp>
        <p:nvSpPr>
          <p:cNvPr id="716" name="Google Shape;716;p83"/>
          <p:cNvSpPr/>
          <p:nvPr/>
        </p:nvSpPr>
        <p:spPr>
          <a:xfrm>
            <a:off x="223884" y="4022705"/>
            <a:ext cx="1627800" cy="460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Azure Data Factory</a:t>
            </a:r>
            <a:endParaRPr sz="900" b="0" i="0" u="none" strike="noStrike" cap="none">
              <a:solidFill>
                <a:schemeClr val="lt1"/>
              </a:solidFill>
              <a:latin typeface="Arial"/>
              <a:ea typeface="Arial"/>
              <a:cs typeface="Arial"/>
              <a:sym typeface="Arial"/>
            </a:endParaRPr>
          </a:p>
        </p:txBody>
      </p:sp>
      <p:cxnSp>
        <p:nvCxnSpPr>
          <p:cNvPr id="717" name="Google Shape;717;p83"/>
          <p:cNvCxnSpPr/>
          <p:nvPr/>
        </p:nvCxnSpPr>
        <p:spPr>
          <a:xfrm>
            <a:off x="6603625" y="2754239"/>
            <a:ext cx="493200" cy="0"/>
          </a:xfrm>
          <a:prstGeom prst="straightConnector1">
            <a:avLst/>
          </a:prstGeom>
          <a:noFill/>
          <a:ln w="28575" cap="flat" cmpd="sng">
            <a:solidFill>
              <a:schemeClr val="accent1"/>
            </a:solidFill>
            <a:prstDash val="solid"/>
            <a:round/>
            <a:headEnd type="none" w="sm" len="sm"/>
            <a:tailEnd type="triangle" w="lg" len="lg"/>
          </a:ln>
          <a:effectLst>
            <a:outerShdw blurRad="40000" dist="20000" dir="5400000" rotWithShape="0">
              <a:srgbClr val="000000">
                <a:alpha val="37250"/>
              </a:srgbClr>
            </a:outerShdw>
          </a:effectLst>
        </p:spPr>
      </p:cxnSp>
      <p:sp>
        <p:nvSpPr>
          <p:cNvPr id="718" name="Google Shape;718;p83"/>
          <p:cNvSpPr txBox="1"/>
          <p:nvPr/>
        </p:nvSpPr>
        <p:spPr>
          <a:xfrm>
            <a:off x="6981407" y="2484095"/>
            <a:ext cx="1911900" cy="440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accent1"/>
                </a:solidFill>
                <a:latin typeface="Arial"/>
                <a:ea typeface="Arial"/>
                <a:cs typeface="Arial"/>
                <a:sym typeface="Arial"/>
              </a:rPr>
              <a:t>BI Reporting</a:t>
            </a:r>
            <a:endParaRPr sz="1500" b="0" i="0" u="none" strike="noStrike" cap="none">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accent1"/>
                </a:solidFill>
                <a:latin typeface="Arial"/>
                <a:ea typeface="Arial"/>
                <a:cs typeface="Arial"/>
                <a:sym typeface="Arial"/>
              </a:rPr>
              <a:t>Dashboards</a:t>
            </a:r>
            <a:endParaRPr sz="1500" b="0" i="0" u="none" strike="noStrike" cap="none">
              <a:solidFill>
                <a:schemeClr val="accent1"/>
              </a:solidFill>
              <a:latin typeface="Arial"/>
              <a:ea typeface="Arial"/>
              <a:cs typeface="Arial"/>
              <a:sym typeface="Arial"/>
            </a:endParaRPr>
          </a:p>
        </p:txBody>
      </p:sp>
      <p:pic>
        <p:nvPicPr>
          <p:cNvPr id="719" name="Google Shape;719;p83"/>
          <p:cNvPicPr preferRelativeResize="0"/>
          <p:nvPr/>
        </p:nvPicPr>
        <p:blipFill rotWithShape="1">
          <a:blip r:embed="rId4">
            <a:alphaModFix/>
          </a:blip>
          <a:srcRect/>
          <a:stretch/>
        </p:blipFill>
        <p:spPr>
          <a:xfrm>
            <a:off x="7344091" y="2090714"/>
            <a:ext cx="1135022" cy="282494"/>
          </a:xfrm>
          <a:prstGeom prst="rect">
            <a:avLst/>
          </a:prstGeom>
          <a:noFill/>
          <a:ln>
            <a:noFill/>
          </a:ln>
        </p:spPr>
      </p:pic>
      <p:pic>
        <p:nvPicPr>
          <p:cNvPr id="720" name="Google Shape;720;p83" descr="https://lh6.googleusercontent.com/99Vsv80WxrdDp-oiNyv0C7_NW-wQuJ_Use9XS4axD-rI6a34YqRwYZqtYurp5Qqkk-kMZiKJh-_YcKy01vtCk7WbDi2Fxy2LEH2QskDkmA_-tFixpLCWoT_4v8tSOo3d68WgKZclgdRK2wKNhg"/>
          <p:cNvPicPr preferRelativeResize="0"/>
          <p:nvPr/>
        </p:nvPicPr>
        <p:blipFill rotWithShape="1">
          <a:blip r:embed="rId5">
            <a:alphaModFix/>
          </a:blip>
          <a:srcRect/>
          <a:stretch/>
        </p:blipFill>
        <p:spPr>
          <a:xfrm>
            <a:off x="7320985" y="3337621"/>
            <a:ext cx="1300163" cy="500063"/>
          </a:xfrm>
          <a:prstGeom prst="rect">
            <a:avLst/>
          </a:prstGeom>
          <a:noFill/>
          <a:ln>
            <a:noFill/>
          </a:ln>
        </p:spPr>
      </p:pic>
      <p:pic>
        <p:nvPicPr>
          <p:cNvPr id="721" name="Google Shape;721;p83"/>
          <p:cNvPicPr preferRelativeResize="0"/>
          <p:nvPr/>
        </p:nvPicPr>
        <p:blipFill rotWithShape="1">
          <a:blip r:embed="rId6">
            <a:alphaModFix/>
          </a:blip>
          <a:srcRect/>
          <a:stretch/>
        </p:blipFill>
        <p:spPr>
          <a:xfrm>
            <a:off x="7362242" y="1318344"/>
            <a:ext cx="1218913" cy="622990"/>
          </a:xfrm>
          <a:prstGeom prst="rect">
            <a:avLst/>
          </a:prstGeom>
          <a:noFill/>
          <a:ln>
            <a:noFill/>
          </a:ln>
        </p:spPr>
      </p:pic>
      <p:sp>
        <p:nvSpPr>
          <p:cNvPr id="722" name="Google Shape;722;p83"/>
          <p:cNvSpPr txBox="1"/>
          <p:nvPr/>
        </p:nvSpPr>
        <p:spPr>
          <a:xfrm>
            <a:off x="6998234" y="3753280"/>
            <a:ext cx="1911900" cy="440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accent1"/>
                </a:solidFill>
                <a:latin typeface="Arial"/>
                <a:ea typeface="Arial"/>
                <a:cs typeface="Arial"/>
                <a:sym typeface="Arial"/>
              </a:rPr>
              <a:t>Security Integration</a:t>
            </a:r>
            <a:endParaRPr sz="1500" b="0" i="0" u="none" strike="noStrike" cap="none">
              <a:solidFill>
                <a:schemeClr val="accent1"/>
              </a:solidFill>
              <a:latin typeface="Arial"/>
              <a:ea typeface="Arial"/>
              <a:cs typeface="Arial"/>
              <a:sym typeface="Arial"/>
            </a:endParaRPr>
          </a:p>
        </p:txBody>
      </p:sp>
      <p:sp>
        <p:nvSpPr>
          <p:cNvPr id="723" name="Google Shape;723;p83"/>
          <p:cNvSpPr txBox="1"/>
          <p:nvPr/>
        </p:nvSpPr>
        <p:spPr>
          <a:xfrm>
            <a:off x="3744836" y="4320782"/>
            <a:ext cx="1684500" cy="715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sng" strike="noStrike" cap="none">
                <a:solidFill>
                  <a:srgbClr val="0070C0"/>
                </a:solidFill>
                <a:latin typeface="Arial"/>
                <a:ea typeface="Arial"/>
                <a:cs typeface="Arial"/>
                <a:sym typeface="Arial"/>
              </a:rPr>
              <a:t>Azure Portal</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70C0"/>
                </a:solidFill>
                <a:latin typeface="Arial"/>
                <a:ea typeface="Arial"/>
                <a:cs typeface="Arial"/>
                <a:sym typeface="Arial"/>
              </a:rPr>
              <a:t>One-Click setup</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70C0"/>
                </a:solidFill>
                <a:latin typeface="Arial"/>
                <a:ea typeface="Arial"/>
                <a:cs typeface="Arial"/>
                <a:sym typeface="Arial"/>
              </a:rPr>
              <a:t>Unified Billing</a:t>
            </a:r>
            <a:endParaRPr sz="1400" b="0" i="0" u="none" strike="noStrike" cap="none">
              <a:solidFill>
                <a:srgbClr val="0070C0"/>
              </a:solidFill>
              <a:latin typeface="Arial"/>
              <a:ea typeface="Arial"/>
              <a:cs typeface="Arial"/>
              <a:sym typeface="Arial"/>
            </a:endParaRPr>
          </a:p>
        </p:txBody>
      </p:sp>
      <p:pic>
        <p:nvPicPr>
          <p:cNvPr id="724" name="Google Shape;724;p83"/>
          <p:cNvPicPr preferRelativeResize="0"/>
          <p:nvPr/>
        </p:nvPicPr>
        <p:blipFill rotWithShape="1">
          <a:blip r:embed="rId7">
            <a:alphaModFix/>
          </a:blip>
          <a:srcRect/>
          <a:stretch/>
        </p:blipFill>
        <p:spPr>
          <a:xfrm>
            <a:off x="3699118" y="1571957"/>
            <a:ext cx="1595723" cy="620550"/>
          </a:xfrm>
          <a:prstGeom prst="rect">
            <a:avLst/>
          </a:prstGeom>
          <a:noFill/>
          <a:ln>
            <a:noFill/>
          </a:ln>
        </p:spPr>
      </p:pic>
      <p:pic>
        <p:nvPicPr>
          <p:cNvPr id="725" name="Google Shape;725;p83"/>
          <p:cNvPicPr preferRelativeResize="0"/>
          <p:nvPr/>
        </p:nvPicPr>
        <p:blipFill rotWithShape="1">
          <a:blip r:embed="rId8">
            <a:alphaModFix/>
          </a:blip>
          <a:srcRect/>
          <a:stretch/>
        </p:blipFill>
        <p:spPr>
          <a:xfrm>
            <a:off x="2501012" y="1161276"/>
            <a:ext cx="4102613" cy="1324655"/>
          </a:xfrm>
          <a:prstGeom prst="rect">
            <a:avLst/>
          </a:prstGeom>
          <a:noFill/>
          <a:ln>
            <a:noFill/>
          </a:ln>
        </p:spPr>
      </p:pic>
      <p:pic>
        <p:nvPicPr>
          <p:cNvPr id="726" name="Google Shape;726;p83"/>
          <p:cNvPicPr preferRelativeResize="0"/>
          <p:nvPr/>
        </p:nvPicPr>
        <p:blipFill rotWithShape="1">
          <a:blip r:embed="rId9">
            <a:alphaModFix/>
          </a:blip>
          <a:srcRect/>
          <a:stretch/>
        </p:blipFill>
        <p:spPr>
          <a:xfrm>
            <a:off x="2501012" y="3588557"/>
            <a:ext cx="4102612" cy="655137"/>
          </a:xfrm>
          <a:prstGeom prst="rect">
            <a:avLst/>
          </a:prstGeom>
          <a:noFill/>
          <a:ln>
            <a:noFill/>
          </a:ln>
        </p:spPr>
      </p:pic>
      <p:sp>
        <p:nvSpPr>
          <p:cNvPr id="727" name="Google Shape;727;p83"/>
          <p:cNvSpPr/>
          <p:nvPr/>
        </p:nvSpPr>
        <p:spPr>
          <a:xfrm>
            <a:off x="2575103" y="1302367"/>
            <a:ext cx="1735800" cy="6207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28" name="Google Shape;728;p83"/>
          <p:cNvSpPr txBox="1"/>
          <p:nvPr/>
        </p:nvSpPr>
        <p:spPr>
          <a:xfrm>
            <a:off x="2790317" y="1162700"/>
            <a:ext cx="3551100" cy="3507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DATABRICKS COLLABORATIVE WORKSPACE</a:t>
            </a:r>
            <a:endParaRPr sz="1400" b="0" i="0" u="none" strike="noStrike" cap="none">
              <a:solidFill>
                <a:srgbClr val="FFFFFF"/>
              </a:solidFill>
              <a:latin typeface="Arial"/>
              <a:ea typeface="Arial"/>
              <a:cs typeface="Arial"/>
              <a:sym typeface="Arial"/>
            </a:endParaRPr>
          </a:p>
        </p:txBody>
      </p:sp>
      <p:sp>
        <p:nvSpPr>
          <p:cNvPr id="729" name="Google Shape;729;p83"/>
          <p:cNvSpPr txBox="1"/>
          <p:nvPr/>
        </p:nvSpPr>
        <p:spPr>
          <a:xfrm>
            <a:off x="2742362" y="3639056"/>
            <a:ext cx="3537900" cy="2643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DATABRICKS CLOUD SERVICE</a:t>
            </a:r>
            <a:endParaRPr sz="1400" b="0" i="0" u="none" strike="noStrike" cap="none">
              <a:solidFill>
                <a:srgbClr val="FFFFFF"/>
              </a:solidFill>
              <a:latin typeface="Arial"/>
              <a:ea typeface="Arial"/>
              <a:cs typeface="Arial"/>
              <a:sym typeface="Arial"/>
            </a:endParaRPr>
          </a:p>
        </p:txBody>
      </p:sp>
      <p:pic>
        <p:nvPicPr>
          <p:cNvPr id="730" name="Google Shape;730;p83"/>
          <p:cNvPicPr preferRelativeResize="0"/>
          <p:nvPr/>
        </p:nvPicPr>
        <p:blipFill rotWithShape="1">
          <a:blip r:embed="rId10">
            <a:alphaModFix/>
          </a:blip>
          <a:srcRect/>
          <a:stretch/>
        </p:blipFill>
        <p:spPr>
          <a:xfrm>
            <a:off x="4244660" y="3944062"/>
            <a:ext cx="571817" cy="165553"/>
          </a:xfrm>
          <a:prstGeom prst="rect">
            <a:avLst/>
          </a:prstGeom>
          <a:noFill/>
          <a:ln>
            <a:noFill/>
          </a:ln>
        </p:spPr>
      </p:pic>
      <p:sp>
        <p:nvSpPr>
          <p:cNvPr id="731" name="Google Shape;731;p83"/>
          <p:cNvSpPr txBox="1"/>
          <p:nvPr/>
        </p:nvSpPr>
        <p:spPr>
          <a:xfrm>
            <a:off x="3471512" y="1785632"/>
            <a:ext cx="571800" cy="219600"/>
          </a:xfrm>
          <a:prstGeom prst="rect">
            <a:avLst/>
          </a:prstGeom>
          <a:noFill/>
          <a:ln>
            <a:noFill/>
          </a:ln>
        </p:spPr>
        <p:txBody>
          <a:bodyPr spcFirstLastPara="1" wrap="square" lIns="68575" tIns="68575" rIns="68575" bIns="685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Apis</a:t>
            </a:r>
            <a:endParaRPr sz="800" b="0" i="0" u="none" strike="noStrike" cap="none">
              <a:solidFill>
                <a:schemeClr val="lt1"/>
              </a:solidFill>
              <a:latin typeface="Arial"/>
              <a:ea typeface="Arial"/>
              <a:cs typeface="Arial"/>
              <a:sym typeface="Arial"/>
            </a:endParaRPr>
          </a:p>
        </p:txBody>
      </p:sp>
      <p:sp>
        <p:nvSpPr>
          <p:cNvPr id="732" name="Google Shape;732;p83"/>
          <p:cNvSpPr txBox="1"/>
          <p:nvPr/>
        </p:nvSpPr>
        <p:spPr>
          <a:xfrm>
            <a:off x="3541506" y="1578520"/>
            <a:ext cx="571800" cy="219600"/>
          </a:xfrm>
          <a:prstGeom prst="rect">
            <a:avLst/>
          </a:prstGeom>
          <a:noFill/>
          <a:ln>
            <a:noFill/>
          </a:ln>
        </p:spPr>
        <p:txBody>
          <a:bodyPr spcFirstLastPara="1" wrap="square" lIns="68575" tIns="68575" rIns="68575" bIns="685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Jobs</a:t>
            </a:r>
            <a:endParaRPr sz="800" b="0" i="0" u="none" strike="noStrike" cap="none">
              <a:solidFill>
                <a:schemeClr val="lt1"/>
              </a:solidFill>
              <a:latin typeface="Arial"/>
              <a:ea typeface="Arial"/>
              <a:cs typeface="Arial"/>
              <a:sym typeface="Arial"/>
            </a:endParaRPr>
          </a:p>
        </p:txBody>
      </p:sp>
      <p:sp>
        <p:nvSpPr>
          <p:cNvPr id="733" name="Google Shape;733;p83"/>
          <p:cNvSpPr txBox="1"/>
          <p:nvPr/>
        </p:nvSpPr>
        <p:spPr>
          <a:xfrm>
            <a:off x="4723647" y="1629839"/>
            <a:ext cx="571800" cy="2196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Models</a:t>
            </a:r>
            <a:endParaRPr sz="800" b="0" i="0" u="none" strike="noStrike" cap="none">
              <a:solidFill>
                <a:schemeClr val="lt1"/>
              </a:solidFill>
              <a:latin typeface="Arial"/>
              <a:ea typeface="Arial"/>
              <a:cs typeface="Arial"/>
              <a:sym typeface="Arial"/>
            </a:endParaRPr>
          </a:p>
        </p:txBody>
      </p:sp>
      <p:sp>
        <p:nvSpPr>
          <p:cNvPr id="734" name="Google Shape;734;p83"/>
          <p:cNvSpPr txBox="1"/>
          <p:nvPr/>
        </p:nvSpPr>
        <p:spPr>
          <a:xfrm>
            <a:off x="4499051" y="1441645"/>
            <a:ext cx="679200" cy="2643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Notebooks</a:t>
            </a:r>
            <a:endParaRPr sz="800" b="0" i="0" u="none" strike="noStrike" cap="none">
              <a:solidFill>
                <a:schemeClr val="lt1"/>
              </a:solidFill>
              <a:latin typeface="Arial"/>
              <a:ea typeface="Arial"/>
              <a:cs typeface="Arial"/>
              <a:sym typeface="Arial"/>
            </a:endParaRPr>
          </a:p>
        </p:txBody>
      </p:sp>
      <p:sp>
        <p:nvSpPr>
          <p:cNvPr id="735" name="Google Shape;735;p83"/>
          <p:cNvSpPr txBox="1"/>
          <p:nvPr/>
        </p:nvSpPr>
        <p:spPr>
          <a:xfrm>
            <a:off x="4849433" y="1849129"/>
            <a:ext cx="679200" cy="2643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Dashboards</a:t>
            </a:r>
            <a:endParaRPr sz="800" b="0" i="0" u="none" strike="noStrike" cap="none">
              <a:solidFill>
                <a:schemeClr val="lt1"/>
              </a:solidFill>
              <a:latin typeface="Arial"/>
              <a:ea typeface="Arial"/>
              <a:cs typeface="Arial"/>
              <a:sym typeface="Arial"/>
            </a:endParaRPr>
          </a:p>
        </p:txBody>
      </p:sp>
      <p:pic>
        <p:nvPicPr>
          <p:cNvPr id="736" name="Google Shape;736;p83"/>
          <p:cNvPicPr preferRelativeResize="0"/>
          <p:nvPr/>
        </p:nvPicPr>
        <p:blipFill rotWithShape="1">
          <a:blip r:embed="rId11">
            <a:alphaModFix/>
          </a:blip>
          <a:srcRect/>
          <a:stretch/>
        </p:blipFill>
        <p:spPr>
          <a:xfrm>
            <a:off x="2501012" y="2449139"/>
            <a:ext cx="4102613" cy="1167806"/>
          </a:xfrm>
          <a:prstGeom prst="rect">
            <a:avLst/>
          </a:prstGeom>
          <a:noFill/>
          <a:ln>
            <a:noFill/>
          </a:ln>
        </p:spPr>
      </p:pic>
      <p:sp>
        <p:nvSpPr>
          <p:cNvPr id="737" name="Google Shape;737;p83"/>
          <p:cNvSpPr txBox="1"/>
          <p:nvPr/>
        </p:nvSpPr>
        <p:spPr>
          <a:xfrm>
            <a:off x="2800667" y="2513086"/>
            <a:ext cx="3530400" cy="2643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DATABRICKS RUNTIME</a:t>
            </a:r>
            <a:endParaRPr sz="1400" b="0" i="0" u="none" strike="noStrike" cap="none">
              <a:solidFill>
                <a:srgbClr val="FFFFFF"/>
              </a:solidFill>
              <a:latin typeface="Arial"/>
              <a:ea typeface="Arial"/>
              <a:cs typeface="Arial"/>
              <a:sym typeface="Arial"/>
            </a:endParaRPr>
          </a:p>
        </p:txBody>
      </p:sp>
      <p:sp>
        <p:nvSpPr>
          <p:cNvPr id="738" name="Google Shape;738;p83"/>
          <p:cNvSpPr txBox="1"/>
          <p:nvPr/>
        </p:nvSpPr>
        <p:spPr>
          <a:xfrm>
            <a:off x="2664962" y="2852273"/>
            <a:ext cx="1095600" cy="2196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for Big Data</a:t>
            </a:r>
            <a:endParaRPr sz="1100" b="0" i="0" u="none" strike="noStrike" cap="none">
              <a:solidFill>
                <a:srgbClr val="FFFFFF"/>
              </a:solidFill>
              <a:latin typeface="Arial"/>
              <a:ea typeface="Arial"/>
              <a:cs typeface="Arial"/>
              <a:sym typeface="Arial"/>
            </a:endParaRPr>
          </a:p>
        </p:txBody>
      </p:sp>
      <p:sp>
        <p:nvSpPr>
          <p:cNvPr id="739" name="Google Shape;739;p83"/>
          <p:cNvSpPr txBox="1"/>
          <p:nvPr/>
        </p:nvSpPr>
        <p:spPr>
          <a:xfrm>
            <a:off x="5357030" y="2568722"/>
            <a:ext cx="1202100" cy="219600"/>
          </a:xfrm>
          <a:prstGeom prst="rect">
            <a:avLst/>
          </a:prstGeom>
          <a:noFill/>
          <a:ln>
            <a:noFill/>
          </a:ln>
        </p:spPr>
        <p:txBody>
          <a:bodyPr spcFirstLastPara="1" wrap="square" lIns="68575" tIns="68575" rIns="68575" bIns="68575" anchor="t" anchorCtr="0">
            <a:noAutofit/>
          </a:bodyPr>
          <a:lstStyle/>
          <a:p>
            <a:pPr marL="0" marR="0" lvl="0" indent="0" algn="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Arial"/>
              <a:ea typeface="Arial"/>
              <a:cs typeface="Arial"/>
              <a:sym typeface="Arial"/>
            </a:endParaRPr>
          </a:p>
        </p:txBody>
      </p:sp>
      <p:pic>
        <p:nvPicPr>
          <p:cNvPr id="740" name="Google Shape;740;p83"/>
          <p:cNvPicPr preferRelativeResize="0"/>
          <p:nvPr/>
        </p:nvPicPr>
        <p:blipFill rotWithShape="1">
          <a:blip r:embed="rId12">
            <a:alphaModFix/>
          </a:blip>
          <a:srcRect/>
          <a:stretch/>
        </p:blipFill>
        <p:spPr>
          <a:xfrm>
            <a:off x="4157453" y="3062017"/>
            <a:ext cx="679050" cy="351940"/>
          </a:xfrm>
          <a:prstGeom prst="rect">
            <a:avLst/>
          </a:prstGeom>
          <a:noFill/>
          <a:ln>
            <a:noFill/>
          </a:ln>
        </p:spPr>
      </p:pic>
      <p:pic>
        <p:nvPicPr>
          <p:cNvPr id="741" name="Google Shape;741;p83"/>
          <p:cNvPicPr preferRelativeResize="0"/>
          <p:nvPr/>
        </p:nvPicPr>
        <p:blipFill rotWithShape="1">
          <a:blip r:embed="rId13">
            <a:alphaModFix/>
          </a:blip>
          <a:srcRect/>
          <a:stretch/>
        </p:blipFill>
        <p:spPr>
          <a:xfrm>
            <a:off x="4440569" y="2879144"/>
            <a:ext cx="180000" cy="8276"/>
          </a:xfrm>
          <a:prstGeom prst="rect">
            <a:avLst/>
          </a:prstGeom>
          <a:noFill/>
          <a:ln>
            <a:noFill/>
          </a:ln>
        </p:spPr>
      </p:pic>
      <p:grpSp>
        <p:nvGrpSpPr>
          <p:cNvPr id="742" name="Google Shape;742;p83"/>
          <p:cNvGrpSpPr/>
          <p:nvPr/>
        </p:nvGrpSpPr>
        <p:grpSpPr>
          <a:xfrm>
            <a:off x="5127512" y="2849432"/>
            <a:ext cx="1443375" cy="586774"/>
            <a:chOff x="2007000" y="3254075"/>
            <a:chExt cx="1924500" cy="782365"/>
          </a:xfrm>
        </p:grpSpPr>
        <p:pic>
          <p:nvPicPr>
            <p:cNvPr id="743" name="Google Shape;743;p83"/>
            <p:cNvPicPr preferRelativeResize="0"/>
            <p:nvPr/>
          </p:nvPicPr>
          <p:blipFill rotWithShape="1">
            <a:blip r:embed="rId14">
              <a:alphaModFix/>
            </a:blip>
            <a:srcRect l="-590" r="590"/>
            <a:stretch/>
          </p:blipFill>
          <p:spPr>
            <a:xfrm>
              <a:off x="2340767" y="3709976"/>
              <a:ext cx="828676" cy="149579"/>
            </a:xfrm>
            <a:prstGeom prst="rect">
              <a:avLst/>
            </a:prstGeom>
            <a:noFill/>
            <a:ln>
              <a:noFill/>
            </a:ln>
          </p:spPr>
        </p:pic>
        <p:pic>
          <p:nvPicPr>
            <p:cNvPr id="744" name="Google Shape;744;p83"/>
            <p:cNvPicPr preferRelativeResize="0"/>
            <p:nvPr/>
          </p:nvPicPr>
          <p:blipFill rotWithShape="1">
            <a:blip r:embed="rId15">
              <a:alphaModFix/>
            </a:blip>
            <a:srcRect/>
            <a:stretch/>
          </p:blipFill>
          <p:spPr>
            <a:xfrm>
              <a:off x="3180077" y="3665694"/>
              <a:ext cx="420317" cy="238125"/>
            </a:xfrm>
            <a:prstGeom prst="rect">
              <a:avLst/>
            </a:prstGeom>
            <a:noFill/>
            <a:ln>
              <a:noFill/>
            </a:ln>
          </p:spPr>
        </p:pic>
        <p:pic>
          <p:nvPicPr>
            <p:cNvPr id="745" name="Google Shape;745;p83"/>
            <p:cNvPicPr preferRelativeResize="0"/>
            <p:nvPr/>
          </p:nvPicPr>
          <p:blipFill rotWithShape="1">
            <a:blip r:embed="rId16">
              <a:alphaModFix/>
            </a:blip>
            <a:srcRect/>
            <a:stretch/>
          </p:blipFill>
          <p:spPr>
            <a:xfrm>
              <a:off x="2409119" y="3886865"/>
              <a:ext cx="468468" cy="149575"/>
            </a:xfrm>
            <a:prstGeom prst="rect">
              <a:avLst/>
            </a:prstGeom>
            <a:noFill/>
            <a:ln>
              <a:noFill/>
            </a:ln>
          </p:spPr>
        </p:pic>
        <p:pic>
          <p:nvPicPr>
            <p:cNvPr id="746" name="Google Shape;746;p83"/>
            <p:cNvPicPr preferRelativeResize="0"/>
            <p:nvPr/>
          </p:nvPicPr>
          <p:blipFill rotWithShape="1">
            <a:blip r:embed="rId17">
              <a:alphaModFix/>
            </a:blip>
            <a:srcRect/>
            <a:stretch/>
          </p:blipFill>
          <p:spPr>
            <a:xfrm>
              <a:off x="2955270" y="3892491"/>
              <a:ext cx="762425" cy="132442"/>
            </a:xfrm>
            <a:prstGeom prst="rect">
              <a:avLst/>
            </a:prstGeom>
            <a:noFill/>
            <a:ln>
              <a:noFill/>
            </a:ln>
          </p:spPr>
        </p:pic>
        <p:sp>
          <p:nvSpPr>
            <p:cNvPr id="747" name="Google Shape;747;p83"/>
            <p:cNvSpPr txBox="1"/>
            <p:nvPr/>
          </p:nvSpPr>
          <p:spPr>
            <a:xfrm>
              <a:off x="2007000" y="3254075"/>
              <a:ext cx="1924500" cy="3522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for Machine Learning</a:t>
              </a:r>
              <a:endParaRPr sz="1100" b="0" i="0" u="none" strike="noStrike" cap="none">
                <a:solidFill>
                  <a:srgbClr val="FFFFFF"/>
                </a:solidFill>
                <a:latin typeface="Arial"/>
                <a:ea typeface="Arial"/>
                <a:cs typeface="Arial"/>
                <a:sym typeface="Arial"/>
              </a:endParaRPr>
            </a:p>
          </p:txBody>
        </p:sp>
      </p:grpSp>
      <p:sp>
        <p:nvSpPr>
          <p:cNvPr id="748" name="Google Shape;748;p83"/>
          <p:cNvSpPr txBox="1"/>
          <p:nvPr/>
        </p:nvSpPr>
        <p:spPr>
          <a:xfrm>
            <a:off x="3022787" y="2178314"/>
            <a:ext cx="3127500" cy="2643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Arial"/>
                <a:ea typeface="Arial"/>
                <a:cs typeface="Arial"/>
                <a:sym typeface="Arial"/>
              </a:rPr>
              <a:t>DATA ENGINEERS 		DATA SCIENTISTS</a:t>
            </a:r>
            <a:endParaRPr sz="900" b="0" i="0" u="none" strike="noStrike" cap="none">
              <a:solidFill>
                <a:schemeClr val="lt1"/>
              </a:solidFill>
              <a:latin typeface="Arial"/>
              <a:ea typeface="Arial"/>
              <a:cs typeface="Arial"/>
              <a:sym typeface="Arial"/>
            </a:endParaRPr>
          </a:p>
        </p:txBody>
      </p:sp>
      <p:sp>
        <p:nvSpPr>
          <p:cNvPr id="749" name="Google Shape;749;p83"/>
          <p:cNvSpPr txBox="1"/>
          <p:nvPr/>
        </p:nvSpPr>
        <p:spPr>
          <a:xfrm>
            <a:off x="2664962" y="3142036"/>
            <a:ext cx="1095600" cy="219600"/>
          </a:xfrm>
          <a:prstGeom prst="rect">
            <a:avLst/>
          </a:prstGeom>
          <a:noFill/>
          <a:ln>
            <a:noFill/>
          </a:ln>
        </p:spPr>
        <p:txBody>
          <a:bodyPr spcFirstLastPara="1" wrap="square" lIns="68575" tIns="68575" rIns="68575" bIns="68575" anchor="t" anchorCtr="0">
            <a:noAutofit/>
          </a:bodyPr>
          <a:lstStyle/>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Batch &amp; Streaming</a:t>
            </a:r>
            <a:endParaRPr sz="600" b="0" i="0" u="none" strike="noStrike" cap="none">
              <a:solidFill>
                <a:srgbClr val="FFFFFF"/>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Data Lakes &amp; Data Warehouses</a:t>
            </a:r>
            <a:endParaRPr sz="600" b="0" i="0" u="none" strike="noStrike" cap="none">
              <a:solidFill>
                <a:srgbClr val="FFFFFF"/>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4"/>
          <p:cNvSpPr txBox="1">
            <a:spLocks noGrp="1"/>
          </p:cNvSpPr>
          <p:nvPr>
            <p:ph type="title"/>
          </p:nvPr>
        </p:nvSpPr>
        <p:spPr>
          <a:xfrm>
            <a:off x="201930" y="217135"/>
            <a:ext cx="8742000" cy="674700"/>
          </a:xfrm>
          <a:prstGeom prst="rect">
            <a:avLst/>
          </a:prstGeom>
          <a:noFill/>
          <a:ln>
            <a:noFill/>
          </a:ln>
        </p:spPr>
        <p:txBody>
          <a:bodyPr spcFirstLastPara="1" wrap="square" lIns="109725" tIns="68575" rIns="109725" bIns="68575" anchor="t" anchorCtr="0">
            <a:noAutofit/>
          </a:bodyPr>
          <a:lstStyle/>
          <a:p>
            <a:pPr marL="0" lvl="0" indent="0" algn="l" rtl="0">
              <a:lnSpc>
                <a:spcPct val="90000"/>
              </a:lnSpc>
              <a:spcBef>
                <a:spcPts val="0"/>
              </a:spcBef>
              <a:spcAft>
                <a:spcPts val="0"/>
              </a:spcAft>
              <a:buClr>
                <a:schemeClr val="dk2"/>
              </a:buClr>
              <a:buSzPts val="3300"/>
              <a:buFont typeface="Quattrocento Sans"/>
              <a:buNone/>
            </a:pPr>
            <a:r>
              <a:rPr lang="en"/>
              <a:t>What is Azure Databricks?</a:t>
            </a:r>
            <a:endParaRPr/>
          </a:p>
        </p:txBody>
      </p:sp>
      <p:sp>
        <p:nvSpPr>
          <p:cNvPr id="759" name="Google Shape;759;p84"/>
          <p:cNvSpPr/>
          <p:nvPr/>
        </p:nvSpPr>
        <p:spPr>
          <a:xfrm>
            <a:off x="809897" y="927068"/>
            <a:ext cx="7524300" cy="256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0078D7"/>
              </a:buClr>
              <a:buSzPts val="1400"/>
              <a:buFont typeface="Quattrocento Sans"/>
              <a:buNone/>
            </a:pPr>
            <a:r>
              <a:rPr lang="en" sz="1400" b="0" i="0" u="none" strike="noStrike" cap="none">
                <a:solidFill>
                  <a:srgbClr val="0078D7"/>
                </a:solidFill>
                <a:latin typeface="Quattrocento Sans"/>
                <a:ea typeface="Quattrocento Sans"/>
                <a:cs typeface="Quattrocento Sans"/>
                <a:sym typeface="Quattrocento Sans"/>
              </a:rPr>
              <a:t>A fast, easy and collaborative Apache® Spark™ based analytics platform optimized for Azure</a:t>
            </a:r>
            <a:endParaRPr sz="1100" b="0" i="0" u="none" strike="noStrike" cap="none">
              <a:solidFill>
                <a:srgbClr val="000000"/>
              </a:solidFill>
              <a:latin typeface="Arial"/>
              <a:ea typeface="Arial"/>
              <a:cs typeface="Arial"/>
              <a:sym typeface="Arial"/>
            </a:endParaRPr>
          </a:p>
        </p:txBody>
      </p:sp>
      <p:sp>
        <p:nvSpPr>
          <p:cNvPr id="760" name="Google Shape;760;p84"/>
          <p:cNvSpPr/>
          <p:nvPr/>
        </p:nvSpPr>
        <p:spPr>
          <a:xfrm>
            <a:off x="1867988" y="1957663"/>
            <a:ext cx="2302800" cy="471000"/>
          </a:xfrm>
          <a:prstGeom prst="rect">
            <a:avLst/>
          </a:prstGeom>
          <a:noFill/>
          <a:ln>
            <a:noFill/>
          </a:ln>
        </p:spPr>
        <p:txBody>
          <a:bodyPr spcFirstLastPara="1" wrap="square" lIns="137150" tIns="109725" rIns="137150" bIns="109725" anchor="ctr" anchorCtr="0">
            <a:noAutofit/>
          </a:bodyPr>
          <a:lstStyle/>
          <a:p>
            <a:pPr marL="0" marR="0" lvl="0" indent="0" algn="ctr" rtl="0">
              <a:lnSpc>
                <a:spcPct val="90000"/>
              </a:lnSpc>
              <a:spcBef>
                <a:spcPts val="0"/>
              </a:spcBef>
              <a:spcAft>
                <a:spcPts val="0"/>
              </a:spcAft>
              <a:buClr>
                <a:srgbClr val="505050"/>
              </a:buClr>
              <a:buSzPts val="1800"/>
              <a:buFont typeface="Quattrocento Sans"/>
              <a:buNone/>
            </a:pPr>
            <a:r>
              <a:rPr lang="en" sz="1800" b="0" i="0" u="none" strike="noStrike" cap="none">
                <a:solidFill>
                  <a:srgbClr val="505050"/>
                </a:solidFill>
                <a:latin typeface="Quattrocento Sans"/>
                <a:ea typeface="Quattrocento Sans"/>
                <a:cs typeface="Quattrocento Sans"/>
                <a:sym typeface="Quattrocento Sans"/>
              </a:rPr>
              <a:t>Best of Databricks</a:t>
            </a:r>
            <a:endParaRPr sz="1100" b="0" i="0" u="none" strike="noStrike" cap="none">
              <a:solidFill>
                <a:srgbClr val="000000"/>
              </a:solidFill>
              <a:latin typeface="Arial"/>
              <a:ea typeface="Arial"/>
              <a:cs typeface="Arial"/>
              <a:sym typeface="Arial"/>
            </a:endParaRPr>
          </a:p>
        </p:txBody>
      </p:sp>
      <p:sp>
        <p:nvSpPr>
          <p:cNvPr id="761" name="Google Shape;761;p84"/>
          <p:cNvSpPr/>
          <p:nvPr/>
        </p:nvSpPr>
        <p:spPr>
          <a:xfrm>
            <a:off x="4973444" y="1981429"/>
            <a:ext cx="2302800" cy="471000"/>
          </a:xfrm>
          <a:prstGeom prst="rect">
            <a:avLst/>
          </a:prstGeom>
          <a:noFill/>
          <a:ln>
            <a:noFill/>
          </a:ln>
        </p:spPr>
        <p:txBody>
          <a:bodyPr spcFirstLastPara="1" wrap="square" lIns="137150" tIns="109725" rIns="137150" bIns="109725" anchor="ctr" anchorCtr="0">
            <a:noAutofit/>
          </a:bodyPr>
          <a:lstStyle/>
          <a:p>
            <a:pPr marL="0" marR="0" lvl="0" indent="0" algn="ctr" rtl="0">
              <a:lnSpc>
                <a:spcPct val="90000"/>
              </a:lnSpc>
              <a:spcBef>
                <a:spcPts val="0"/>
              </a:spcBef>
              <a:spcAft>
                <a:spcPts val="0"/>
              </a:spcAft>
              <a:buClr>
                <a:srgbClr val="505050"/>
              </a:buClr>
              <a:buSzPts val="1800"/>
              <a:buFont typeface="Quattrocento Sans"/>
              <a:buNone/>
            </a:pPr>
            <a:r>
              <a:rPr lang="en" sz="1800" b="0" i="0" u="none" strike="noStrike" cap="none">
                <a:solidFill>
                  <a:srgbClr val="505050"/>
                </a:solidFill>
                <a:latin typeface="Quattrocento Sans"/>
                <a:ea typeface="Quattrocento Sans"/>
                <a:cs typeface="Quattrocento Sans"/>
                <a:sym typeface="Quattrocento Sans"/>
              </a:rPr>
              <a:t>Best of Microsoft</a:t>
            </a:r>
            <a:endParaRPr sz="1100" b="0" i="0" u="none" strike="noStrike" cap="none">
              <a:solidFill>
                <a:srgbClr val="000000"/>
              </a:solidFill>
              <a:latin typeface="Arial"/>
              <a:ea typeface="Arial"/>
              <a:cs typeface="Arial"/>
              <a:sym typeface="Arial"/>
            </a:endParaRPr>
          </a:p>
        </p:txBody>
      </p:sp>
      <p:sp>
        <p:nvSpPr>
          <p:cNvPr id="762" name="Google Shape;762;p84"/>
          <p:cNvSpPr/>
          <p:nvPr/>
        </p:nvSpPr>
        <p:spPr>
          <a:xfrm>
            <a:off x="4430832" y="1813746"/>
            <a:ext cx="300300" cy="287700"/>
          </a:xfrm>
          <a:prstGeom prst="mathPlus">
            <a:avLst>
              <a:gd name="adj1" fmla="val 4595"/>
            </a:avLst>
          </a:prstGeom>
          <a:solidFill>
            <a:schemeClr val="dk1"/>
          </a:solidFill>
          <a:ln>
            <a:noFill/>
          </a:ln>
        </p:spPr>
        <p:txBody>
          <a:bodyPr spcFirstLastPara="1" wrap="square" lIns="137150" tIns="109725" rIns="137150" bIns="109725" anchor="t"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pic>
        <p:nvPicPr>
          <p:cNvPr id="763" name="Google Shape;763;p84"/>
          <p:cNvPicPr preferRelativeResize="0"/>
          <p:nvPr/>
        </p:nvPicPr>
        <p:blipFill rotWithShape="1">
          <a:blip r:embed="rId3">
            <a:alphaModFix/>
          </a:blip>
          <a:srcRect/>
          <a:stretch/>
        </p:blipFill>
        <p:spPr>
          <a:xfrm>
            <a:off x="5678069" y="1746911"/>
            <a:ext cx="893317" cy="328601"/>
          </a:xfrm>
          <a:prstGeom prst="rect">
            <a:avLst/>
          </a:prstGeom>
          <a:noFill/>
          <a:ln>
            <a:noFill/>
          </a:ln>
        </p:spPr>
      </p:pic>
      <p:pic>
        <p:nvPicPr>
          <p:cNvPr id="764" name="Google Shape;764;p84" descr="Image result for databricks logo"/>
          <p:cNvPicPr preferRelativeResize="0"/>
          <p:nvPr/>
        </p:nvPicPr>
        <p:blipFill rotWithShape="1">
          <a:blip r:embed="rId4">
            <a:alphaModFix/>
          </a:blip>
          <a:srcRect/>
          <a:stretch/>
        </p:blipFill>
        <p:spPr>
          <a:xfrm>
            <a:off x="2619222" y="1819436"/>
            <a:ext cx="800100" cy="136017"/>
          </a:xfrm>
          <a:prstGeom prst="rect">
            <a:avLst/>
          </a:prstGeom>
          <a:noFill/>
          <a:ln>
            <a:noFill/>
          </a:ln>
        </p:spPr>
      </p:pic>
      <p:grpSp>
        <p:nvGrpSpPr>
          <p:cNvPr id="765" name="Google Shape;765;p84"/>
          <p:cNvGrpSpPr/>
          <p:nvPr/>
        </p:nvGrpSpPr>
        <p:grpSpPr>
          <a:xfrm>
            <a:off x="1877584" y="2216852"/>
            <a:ext cx="5312942" cy="559912"/>
            <a:chOff x="3496867" y="2755006"/>
            <a:chExt cx="5207745" cy="438218"/>
          </a:xfrm>
        </p:grpSpPr>
        <p:sp>
          <p:nvSpPr>
            <p:cNvPr id="766" name="Google Shape;766;p84"/>
            <p:cNvSpPr/>
            <p:nvPr/>
          </p:nvSpPr>
          <p:spPr>
            <a:xfrm rot="10800000">
              <a:off x="3496867" y="2755006"/>
              <a:ext cx="5207745" cy="159218"/>
            </a:xfrm>
            <a:custGeom>
              <a:avLst/>
              <a:gdLst/>
              <a:ahLst/>
              <a:cxnLst/>
              <a:rect l="l" t="t" r="r" b="b"/>
              <a:pathLst>
                <a:path w="9096498" h="368135" extrusionOk="0">
                  <a:moveTo>
                    <a:pt x="0" y="356260"/>
                  </a:moveTo>
                  <a:lnTo>
                    <a:pt x="0" y="0"/>
                  </a:lnTo>
                  <a:lnTo>
                    <a:pt x="9096498" y="0"/>
                  </a:lnTo>
                  <a:lnTo>
                    <a:pt x="9096498" y="368135"/>
                  </a:lnTo>
                </a:path>
              </a:pathLst>
            </a:custGeom>
            <a:noFill/>
            <a:ln w="12700" cap="flat" cmpd="sng">
              <a:solidFill>
                <a:schemeClr val="dk2"/>
              </a:solidFill>
              <a:prstDash val="dash"/>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Quattrocento Sans"/>
                <a:buNone/>
              </a:pPr>
              <a:endParaRPr sz="1400" b="0" i="0" u="none" strike="noStrike" cap="none">
                <a:solidFill>
                  <a:srgbClr val="FFFFFF"/>
                </a:solidFill>
                <a:latin typeface="Calibri"/>
                <a:ea typeface="Calibri"/>
                <a:cs typeface="Calibri"/>
                <a:sym typeface="Calibri"/>
              </a:endParaRPr>
            </a:p>
          </p:txBody>
        </p:sp>
        <p:cxnSp>
          <p:nvCxnSpPr>
            <p:cNvPr id="767" name="Google Shape;767;p84"/>
            <p:cNvCxnSpPr/>
            <p:nvPr/>
          </p:nvCxnSpPr>
          <p:spPr>
            <a:xfrm>
              <a:off x="6096000" y="2914224"/>
              <a:ext cx="0" cy="279000"/>
            </a:xfrm>
            <a:prstGeom prst="straightConnector1">
              <a:avLst/>
            </a:prstGeom>
            <a:noFill/>
            <a:ln w="12700" cap="flat" cmpd="sng">
              <a:solidFill>
                <a:schemeClr val="dk2"/>
              </a:solidFill>
              <a:prstDash val="dash"/>
              <a:round/>
              <a:headEnd type="none" w="sm" len="sm"/>
              <a:tailEnd type="triangle" w="med" len="med"/>
            </a:ln>
          </p:spPr>
        </p:cxnSp>
      </p:grpSp>
      <p:grpSp>
        <p:nvGrpSpPr>
          <p:cNvPr id="768" name="Google Shape;768;p84"/>
          <p:cNvGrpSpPr/>
          <p:nvPr/>
        </p:nvGrpSpPr>
        <p:grpSpPr>
          <a:xfrm>
            <a:off x="1077522" y="3447475"/>
            <a:ext cx="148555" cy="221104"/>
            <a:chOff x="6068771" y="1750336"/>
            <a:chExt cx="1818300" cy="2706296"/>
          </a:xfrm>
        </p:grpSpPr>
        <p:sp>
          <p:nvSpPr>
            <p:cNvPr id="769" name="Google Shape;769;p84"/>
            <p:cNvSpPr/>
            <p:nvPr/>
          </p:nvSpPr>
          <p:spPr>
            <a:xfrm>
              <a:off x="6068771" y="1750336"/>
              <a:ext cx="1818300" cy="2706296"/>
            </a:xfrm>
            <a:custGeom>
              <a:avLst/>
              <a:gdLst/>
              <a:ahLst/>
              <a:cxnLst/>
              <a:rect l="l" t="t" r="r" b="b"/>
              <a:pathLst>
                <a:path w="127" h="190" extrusionOk="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cxnSp>
          <p:nvCxnSpPr>
            <p:cNvPr id="770" name="Google Shape;770;p84"/>
            <p:cNvCxnSpPr/>
            <p:nvPr/>
          </p:nvCxnSpPr>
          <p:spPr>
            <a:xfrm>
              <a:off x="6977921" y="1750336"/>
              <a:ext cx="0" cy="1454700"/>
            </a:xfrm>
            <a:prstGeom prst="straightConnector1">
              <a:avLst/>
            </a:prstGeom>
            <a:noFill/>
            <a:ln w="12700" cap="flat" cmpd="sng">
              <a:solidFill>
                <a:schemeClr val="dk1"/>
              </a:solidFill>
              <a:prstDash val="solid"/>
              <a:round/>
              <a:headEnd type="none" w="sm" len="sm"/>
              <a:tailEnd type="none" w="sm" len="sm"/>
            </a:ln>
          </p:spPr>
        </p:cxnSp>
        <p:sp>
          <p:nvSpPr>
            <p:cNvPr id="771" name="Google Shape;771;p84"/>
            <p:cNvSpPr/>
            <p:nvPr/>
          </p:nvSpPr>
          <p:spPr>
            <a:xfrm>
              <a:off x="6884892" y="2105537"/>
              <a:ext cx="186059" cy="668117"/>
            </a:xfrm>
            <a:custGeom>
              <a:avLst/>
              <a:gdLst/>
              <a:ahLst/>
              <a:cxnLst/>
              <a:rect l="l" t="t" r="r" b="b"/>
              <a:pathLst>
                <a:path w="13" h="47" extrusionOk="0">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grpSp>
      <p:sp>
        <p:nvSpPr>
          <p:cNvPr id="772" name="Google Shape;772;p84"/>
          <p:cNvSpPr/>
          <p:nvPr/>
        </p:nvSpPr>
        <p:spPr>
          <a:xfrm>
            <a:off x="1350857" y="3041157"/>
            <a:ext cx="6980400" cy="18006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505050"/>
              </a:buClr>
              <a:buSzPts val="900"/>
              <a:buFont typeface="Quattrocento Sans"/>
              <a:buNone/>
            </a:pPr>
            <a:r>
              <a:rPr lang="en" sz="900" b="0" i="0" u="none" strike="noStrike" cap="none">
                <a:solidFill>
                  <a:srgbClr val="505050"/>
                </a:solidFill>
                <a:latin typeface="Quattrocento Sans"/>
                <a:ea typeface="Quattrocento Sans"/>
                <a:cs typeface="Quattrocento Sans"/>
                <a:sym typeface="Quattrocento Sans"/>
              </a:rPr>
              <a:t>Designed in collaboration with the founders of Apache Spark </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1400"/>
              </a:spcBef>
              <a:spcAft>
                <a:spcPts val="0"/>
              </a:spcAft>
              <a:buClr>
                <a:srgbClr val="505050"/>
              </a:buClr>
              <a:buSzPts val="900"/>
              <a:buFont typeface="Quattrocento Sans"/>
              <a:buNone/>
            </a:pPr>
            <a:r>
              <a:rPr lang="en" sz="900" b="0" i="0" u="none" strike="noStrike" cap="none">
                <a:solidFill>
                  <a:srgbClr val="505050"/>
                </a:solidFill>
                <a:latin typeface="Quattrocento Sans"/>
                <a:ea typeface="Quattrocento Sans"/>
                <a:cs typeface="Quattrocento Sans"/>
                <a:sym typeface="Quattrocento Sans"/>
              </a:rPr>
              <a:t>One-click set up; streamlined workflows</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1400"/>
              </a:spcBef>
              <a:spcAft>
                <a:spcPts val="0"/>
              </a:spcAft>
              <a:buClr>
                <a:srgbClr val="505050"/>
              </a:buClr>
              <a:buSzPts val="900"/>
              <a:buFont typeface="Quattrocento Sans"/>
              <a:buNone/>
            </a:pPr>
            <a:r>
              <a:rPr lang="en" sz="900" b="0" i="0" u="none" strike="noStrike" cap="none">
                <a:solidFill>
                  <a:srgbClr val="505050"/>
                </a:solidFill>
                <a:latin typeface="Quattrocento Sans"/>
                <a:ea typeface="Quattrocento Sans"/>
                <a:cs typeface="Quattrocento Sans"/>
                <a:sym typeface="Quattrocento Sans"/>
              </a:rPr>
              <a:t>Interactive workspace that enables collaboration between data scientists, data engineers, and business analysts. </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1400"/>
              </a:spcBef>
              <a:spcAft>
                <a:spcPts val="0"/>
              </a:spcAft>
              <a:buClr>
                <a:srgbClr val="505050"/>
              </a:buClr>
              <a:buSzPts val="900"/>
              <a:buFont typeface="Quattrocento Sans"/>
              <a:buNone/>
            </a:pPr>
            <a:r>
              <a:rPr lang="en" sz="900" b="0" i="0" u="none" strike="noStrike" cap="none">
                <a:solidFill>
                  <a:srgbClr val="505050"/>
                </a:solidFill>
                <a:latin typeface="Quattrocento Sans"/>
                <a:ea typeface="Quattrocento Sans"/>
                <a:cs typeface="Quattrocento Sans"/>
                <a:sym typeface="Quattrocento Sans"/>
              </a:rPr>
              <a:t>Native integration with Azure services (Power BI, SQL DW, Cosmos DB, Blob Storage)</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1400"/>
              </a:spcBef>
              <a:spcAft>
                <a:spcPts val="0"/>
              </a:spcAft>
              <a:buClr>
                <a:srgbClr val="505050"/>
              </a:buClr>
              <a:buSzPts val="900"/>
              <a:buFont typeface="Quattrocento Sans"/>
              <a:buNone/>
            </a:pPr>
            <a:r>
              <a:rPr lang="en" sz="900" b="0" i="0" u="none" strike="noStrike" cap="none">
                <a:solidFill>
                  <a:srgbClr val="505050"/>
                </a:solidFill>
                <a:latin typeface="Quattrocento Sans"/>
                <a:ea typeface="Quattrocento Sans"/>
                <a:cs typeface="Quattrocento Sans"/>
                <a:sym typeface="Quattrocento Sans"/>
              </a:rPr>
              <a:t>Enterprise-grade Azure security (Active Directory integration, compliance, enterprise-grade SLAs)</a:t>
            </a:r>
            <a:endParaRPr sz="1100" b="0" i="0" u="none" strike="noStrike" cap="none">
              <a:solidFill>
                <a:srgbClr val="000000"/>
              </a:solidFill>
              <a:latin typeface="Arial"/>
              <a:ea typeface="Arial"/>
              <a:cs typeface="Arial"/>
              <a:sym typeface="Arial"/>
            </a:endParaRPr>
          </a:p>
        </p:txBody>
      </p:sp>
      <p:grpSp>
        <p:nvGrpSpPr>
          <p:cNvPr id="773" name="Google Shape;773;p84"/>
          <p:cNvGrpSpPr/>
          <p:nvPr/>
        </p:nvGrpSpPr>
        <p:grpSpPr>
          <a:xfrm>
            <a:off x="1038550" y="3827719"/>
            <a:ext cx="279127" cy="233112"/>
            <a:chOff x="2065" y="3150"/>
            <a:chExt cx="825" cy="689"/>
          </a:xfrm>
        </p:grpSpPr>
        <p:sp>
          <p:nvSpPr>
            <p:cNvPr id="774" name="Google Shape;774;p84"/>
            <p:cNvSpPr/>
            <p:nvPr/>
          </p:nvSpPr>
          <p:spPr>
            <a:xfrm>
              <a:off x="2356" y="3185"/>
              <a:ext cx="187" cy="41"/>
            </a:xfrm>
            <a:custGeom>
              <a:avLst/>
              <a:gdLst/>
              <a:ahLst/>
              <a:cxnLst/>
              <a:rect l="l" t="t" r="r" b="b"/>
              <a:pathLst>
                <a:path w="32" h="7" extrusionOk="0">
                  <a:moveTo>
                    <a:pt x="0" y="1"/>
                  </a:moveTo>
                  <a:cubicBezTo>
                    <a:pt x="2" y="1"/>
                    <a:pt x="5" y="0"/>
                    <a:pt x="8" y="0"/>
                  </a:cubicBezTo>
                  <a:cubicBezTo>
                    <a:pt x="17" y="0"/>
                    <a:pt x="25" y="3"/>
                    <a:pt x="32" y="7"/>
                  </a:cubicBezTo>
                </a:path>
              </a:pathLst>
            </a:cu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sp>
          <p:nvSpPr>
            <p:cNvPr id="775" name="Google Shape;775;p84"/>
            <p:cNvSpPr/>
            <p:nvPr/>
          </p:nvSpPr>
          <p:spPr>
            <a:xfrm>
              <a:off x="2123" y="3238"/>
              <a:ext cx="123" cy="175"/>
            </a:xfrm>
            <a:custGeom>
              <a:avLst/>
              <a:gdLst/>
              <a:ahLst/>
              <a:cxnLst/>
              <a:rect l="l" t="t" r="r" b="b"/>
              <a:pathLst>
                <a:path w="21" h="30" extrusionOk="0">
                  <a:moveTo>
                    <a:pt x="0" y="30"/>
                  </a:moveTo>
                  <a:cubicBezTo>
                    <a:pt x="3" y="17"/>
                    <a:pt x="11" y="7"/>
                    <a:pt x="21" y="0"/>
                  </a:cubicBezTo>
                </a:path>
              </a:pathLst>
            </a:cu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505050"/>
                </a:buClr>
                <a:buSzPts val="1400"/>
                <a:buFont typeface="Quattrocento Sans"/>
                <a:buNone/>
              </a:pPr>
              <a:r>
                <a:rPr lang="en" sz="1400" b="0" i="0" u="none" strike="noStrike" cap="none">
                  <a:solidFill>
                    <a:srgbClr val="505050"/>
                  </a:solidFill>
                  <a:latin typeface="Quattrocento Sans"/>
                  <a:ea typeface="Quattrocento Sans"/>
                  <a:cs typeface="Quattrocento Sans"/>
                  <a:sym typeface="Quattrocento Sans"/>
                </a:rPr>
                <a:t> </a:t>
              </a:r>
              <a:endParaRPr sz="1100" b="0" i="0" u="none" strike="noStrike" cap="none">
                <a:solidFill>
                  <a:srgbClr val="000000"/>
                </a:solidFill>
                <a:latin typeface="Arial"/>
                <a:ea typeface="Arial"/>
                <a:cs typeface="Arial"/>
                <a:sym typeface="Arial"/>
              </a:endParaRPr>
            </a:p>
          </p:txBody>
        </p:sp>
        <p:sp>
          <p:nvSpPr>
            <p:cNvPr id="776" name="Google Shape;776;p84"/>
            <p:cNvSpPr/>
            <p:nvPr/>
          </p:nvSpPr>
          <p:spPr>
            <a:xfrm>
              <a:off x="2123" y="3530"/>
              <a:ext cx="105" cy="163"/>
            </a:xfrm>
            <a:custGeom>
              <a:avLst/>
              <a:gdLst/>
              <a:ahLst/>
              <a:cxnLst/>
              <a:rect l="l" t="t" r="r" b="b"/>
              <a:pathLst>
                <a:path w="18" h="28" extrusionOk="0">
                  <a:moveTo>
                    <a:pt x="18" y="28"/>
                  </a:moveTo>
                  <a:cubicBezTo>
                    <a:pt x="9" y="21"/>
                    <a:pt x="3" y="11"/>
                    <a:pt x="0" y="0"/>
                  </a:cubicBezTo>
                </a:path>
              </a:pathLst>
            </a:cu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sp>
          <p:nvSpPr>
            <p:cNvPr id="777" name="Google Shape;777;p84"/>
            <p:cNvSpPr/>
            <p:nvPr/>
          </p:nvSpPr>
          <p:spPr>
            <a:xfrm>
              <a:off x="2590" y="3249"/>
              <a:ext cx="300" cy="300"/>
            </a:xfrm>
            <a:prstGeom prst="ellipse">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sp>
          <p:nvSpPr>
            <p:cNvPr id="778" name="Google Shape;778;p84"/>
            <p:cNvSpPr/>
            <p:nvPr/>
          </p:nvSpPr>
          <p:spPr>
            <a:xfrm>
              <a:off x="2333" y="3436"/>
              <a:ext cx="300" cy="300"/>
            </a:xfrm>
            <a:prstGeom prst="ellipse">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sp>
          <p:nvSpPr>
            <p:cNvPr id="779" name="Google Shape;779;p84"/>
            <p:cNvSpPr/>
            <p:nvPr/>
          </p:nvSpPr>
          <p:spPr>
            <a:xfrm>
              <a:off x="2240" y="3150"/>
              <a:ext cx="0" cy="0"/>
            </a:xfrm>
            <a:prstGeom prst="ellipse">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sp>
          <p:nvSpPr>
            <p:cNvPr id="780" name="Google Shape;780;p84"/>
            <p:cNvSpPr/>
            <p:nvPr/>
          </p:nvSpPr>
          <p:spPr>
            <a:xfrm>
              <a:off x="2065" y="3413"/>
              <a:ext cx="0" cy="0"/>
            </a:xfrm>
            <a:prstGeom prst="ellipse">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sp>
          <p:nvSpPr>
            <p:cNvPr id="781" name="Google Shape;781;p84"/>
            <p:cNvSpPr/>
            <p:nvPr/>
          </p:nvSpPr>
          <p:spPr>
            <a:xfrm>
              <a:off x="2287" y="3670"/>
              <a:ext cx="332" cy="169"/>
            </a:xfrm>
            <a:custGeom>
              <a:avLst/>
              <a:gdLst/>
              <a:ahLst/>
              <a:cxnLst/>
              <a:rect l="l" t="t" r="r" b="b"/>
              <a:pathLst>
                <a:path w="57" h="29" extrusionOk="0">
                  <a:moveTo>
                    <a:pt x="57" y="29"/>
                  </a:moveTo>
                  <a:cubicBezTo>
                    <a:pt x="57" y="13"/>
                    <a:pt x="44" y="0"/>
                    <a:pt x="28" y="0"/>
                  </a:cubicBezTo>
                  <a:cubicBezTo>
                    <a:pt x="13" y="0"/>
                    <a:pt x="0" y="13"/>
                    <a:pt x="0" y="29"/>
                  </a:cubicBezTo>
                </a:path>
              </a:pathLst>
            </a:cu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sp>
          <p:nvSpPr>
            <p:cNvPr id="782" name="Google Shape;782;p84"/>
            <p:cNvSpPr/>
            <p:nvPr/>
          </p:nvSpPr>
          <p:spPr>
            <a:xfrm>
              <a:off x="2566" y="3436"/>
              <a:ext cx="233" cy="117"/>
            </a:xfrm>
            <a:custGeom>
              <a:avLst/>
              <a:gdLst/>
              <a:ahLst/>
              <a:cxnLst/>
              <a:rect l="l" t="t" r="r" b="b"/>
              <a:pathLst>
                <a:path w="40" h="20" extrusionOk="0">
                  <a:moveTo>
                    <a:pt x="40" y="20"/>
                  </a:moveTo>
                  <a:cubicBezTo>
                    <a:pt x="40" y="9"/>
                    <a:pt x="31" y="0"/>
                    <a:pt x="20" y="0"/>
                  </a:cubicBezTo>
                  <a:cubicBezTo>
                    <a:pt x="9" y="0"/>
                    <a:pt x="0" y="9"/>
                    <a:pt x="0" y="20"/>
                  </a:cubicBezTo>
                </a:path>
              </a:pathLst>
            </a:cu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grpSp>
      <p:sp>
        <p:nvSpPr>
          <p:cNvPr id="783" name="Google Shape;783;p84"/>
          <p:cNvSpPr/>
          <p:nvPr/>
        </p:nvSpPr>
        <p:spPr>
          <a:xfrm>
            <a:off x="1078996" y="4623251"/>
            <a:ext cx="221555" cy="220418"/>
          </a:xfrm>
          <a:custGeom>
            <a:avLst/>
            <a:gdLst/>
            <a:ahLst/>
            <a:cxnLst/>
            <a:rect l="l" t="t" r="r" b="b"/>
            <a:pathLst>
              <a:path w="330" h="328" extrusionOk="0">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pic>
        <p:nvPicPr>
          <p:cNvPr id="784" name="Google Shape;784;p84"/>
          <p:cNvPicPr preferRelativeResize="0"/>
          <p:nvPr/>
        </p:nvPicPr>
        <p:blipFill rotWithShape="1">
          <a:blip r:embed="rId5">
            <a:alphaModFix/>
          </a:blip>
          <a:srcRect/>
          <a:stretch/>
        </p:blipFill>
        <p:spPr>
          <a:xfrm>
            <a:off x="999385" y="3084083"/>
            <a:ext cx="326319" cy="170682"/>
          </a:xfrm>
          <a:prstGeom prst="rect">
            <a:avLst/>
          </a:prstGeom>
          <a:noFill/>
          <a:ln>
            <a:noFill/>
          </a:ln>
        </p:spPr>
      </p:pic>
      <p:grpSp>
        <p:nvGrpSpPr>
          <p:cNvPr id="785" name="Google Shape;785;p84"/>
          <p:cNvGrpSpPr/>
          <p:nvPr/>
        </p:nvGrpSpPr>
        <p:grpSpPr>
          <a:xfrm rot="-899734">
            <a:off x="1034519" y="4231482"/>
            <a:ext cx="273432" cy="222491"/>
            <a:chOff x="-156824" y="2734367"/>
            <a:chExt cx="678973" cy="552444"/>
          </a:xfrm>
        </p:grpSpPr>
        <p:sp>
          <p:nvSpPr>
            <p:cNvPr id="786" name="Google Shape;786;p84"/>
            <p:cNvSpPr/>
            <p:nvPr/>
          </p:nvSpPr>
          <p:spPr>
            <a:xfrm>
              <a:off x="-156824" y="2970506"/>
              <a:ext cx="313648" cy="316305"/>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700"/>
                <a:buFont typeface="Quattrocento Sans"/>
                <a:buNone/>
              </a:pPr>
              <a:endParaRPr sz="700" b="0" i="0" u="none" strike="noStrike" cap="none">
                <a:solidFill>
                  <a:srgbClr val="505050"/>
                </a:solidFill>
                <a:latin typeface="Quattrocento Sans"/>
                <a:ea typeface="Quattrocento Sans"/>
                <a:cs typeface="Quattrocento Sans"/>
                <a:sym typeface="Quattrocento Sans"/>
              </a:endParaRPr>
            </a:p>
          </p:txBody>
        </p:sp>
        <p:sp>
          <p:nvSpPr>
            <p:cNvPr id="787" name="Google Shape;787;p84"/>
            <p:cNvSpPr/>
            <p:nvPr/>
          </p:nvSpPr>
          <p:spPr>
            <a:xfrm rot="1800000">
              <a:off x="150433" y="2791591"/>
              <a:ext cx="313650" cy="316306"/>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700"/>
                <a:buFont typeface="Quattrocento Sans"/>
                <a:buNone/>
              </a:pPr>
              <a:endParaRPr sz="700" b="0" i="0" u="none" strike="noStrike" cap="non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Continuous integration and continuous delivery  (CI/CD) Tools</a:t>
            </a:r>
            <a:endParaRPr/>
          </a:p>
        </p:txBody>
      </p:sp>
      <p:sp>
        <p:nvSpPr>
          <p:cNvPr id="101" name="Google Shape;101;p22"/>
          <p:cNvSpPr txBox="1">
            <a:spLocks noGrp="1"/>
          </p:cNvSpPr>
          <p:nvPr>
            <p:ph type="body" idx="1"/>
          </p:nvPr>
        </p:nvSpPr>
        <p:spPr>
          <a:xfrm>
            <a:off x="127800" y="1389900"/>
            <a:ext cx="5520600" cy="2363700"/>
          </a:xfrm>
          <a:prstGeom prst="rect">
            <a:avLst/>
          </a:prstGeom>
        </p:spPr>
        <p:txBody>
          <a:bodyPr spcFirstLastPara="1" wrap="square" lIns="91425" tIns="91425" rIns="91425" bIns="91425" anchor="t" anchorCtr="0">
            <a:noAutofit/>
          </a:bodyPr>
          <a:lstStyle/>
          <a:p>
            <a:pPr marL="457200" lvl="0" indent="0" algn="l" rtl="0">
              <a:lnSpc>
                <a:spcPct val="95000"/>
              </a:lnSpc>
              <a:spcBef>
                <a:spcPts val="0"/>
              </a:spcBef>
              <a:spcAft>
                <a:spcPts val="0"/>
              </a:spcAft>
              <a:buSzPts val="935"/>
              <a:buNone/>
            </a:pPr>
            <a:r>
              <a:rPr lang="en" sz="1505" b="1"/>
              <a:t>Continuous Integration (CI) </a:t>
            </a:r>
            <a:r>
              <a:rPr lang="en" sz="1505"/>
              <a:t>-</a:t>
            </a:r>
            <a:endParaRPr sz="1505"/>
          </a:p>
          <a:p>
            <a:pPr marL="457200" lvl="0" indent="-228600" algn="l" rtl="0">
              <a:lnSpc>
                <a:spcPct val="95000"/>
              </a:lnSpc>
              <a:spcBef>
                <a:spcPts val="1500"/>
              </a:spcBef>
              <a:spcAft>
                <a:spcPts val="0"/>
              </a:spcAft>
              <a:buClr>
                <a:schemeClr val="lt1"/>
              </a:buClr>
              <a:buSzPts val="1120"/>
              <a:buFont typeface="Roboto"/>
              <a:buNone/>
            </a:pPr>
            <a:r>
              <a:rPr lang="en" sz="1120" b="1">
                <a:latin typeface="Roboto"/>
                <a:ea typeface="Roboto"/>
                <a:cs typeface="Roboto"/>
                <a:sym typeface="Roboto"/>
              </a:rPr>
              <a:t>Jenkins</a:t>
            </a:r>
            <a:r>
              <a:rPr lang="en" sz="1120">
                <a:latin typeface="Roboto"/>
                <a:ea typeface="Roboto"/>
                <a:cs typeface="Roboto"/>
                <a:sym typeface="Roboto"/>
              </a:rPr>
              <a:t>: Jenkins is one of the most widely used open-source CI/CD automation servers. It allows you to automate building, testing, and deployment processes and can integrate with a wide range of plugins and tools.</a:t>
            </a:r>
            <a:endParaRPr sz="1120">
              <a:latin typeface="Roboto"/>
              <a:ea typeface="Roboto"/>
              <a:cs typeface="Roboto"/>
              <a:sym typeface="Roboto"/>
            </a:endParaRPr>
          </a:p>
          <a:p>
            <a:pPr marL="457200" lvl="0" indent="-228600" algn="l" rtl="0">
              <a:lnSpc>
                <a:spcPct val="95000"/>
              </a:lnSpc>
              <a:spcBef>
                <a:spcPts val="0"/>
              </a:spcBef>
              <a:spcAft>
                <a:spcPts val="0"/>
              </a:spcAft>
              <a:buClr>
                <a:schemeClr val="lt1"/>
              </a:buClr>
              <a:buSzPts val="1120"/>
              <a:buFont typeface="Roboto"/>
              <a:buNone/>
            </a:pPr>
            <a:endParaRPr sz="1120" b="1">
              <a:latin typeface="Roboto"/>
              <a:ea typeface="Roboto"/>
              <a:cs typeface="Roboto"/>
              <a:sym typeface="Roboto"/>
            </a:endParaRPr>
          </a:p>
          <a:p>
            <a:pPr marL="457200" lvl="0" indent="-228600" algn="l" rtl="0">
              <a:lnSpc>
                <a:spcPct val="95000"/>
              </a:lnSpc>
              <a:spcBef>
                <a:spcPts val="0"/>
              </a:spcBef>
              <a:spcAft>
                <a:spcPts val="0"/>
              </a:spcAft>
              <a:buClr>
                <a:schemeClr val="lt1"/>
              </a:buClr>
              <a:buSzPts val="1120"/>
              <a:buFont typeface="Roboto"/>
              <a:buNone/>
            </a:pPr>
            <a:r>
              <a:rPr lang="en" sz="1120" b="1">
                <a:latin typeface="Roboto"/>
                <a:ea typeface="Roboto"/>
                <a:cs typeface="Roboto"/>
                <a:sym typeface="Roboto"/>
              </a:rPr>
              <a:t>Travis CI:</a:t>
            </a:r>
            <a:r>
              <a:rPr lang="en" sz="1120">
                <a:latin typeface="Roboto"/>
                <a:ea typeface="Roboto"/>
                <a:cs typeface="Roboto"/>
                <a:sym typeface="Roboto"/>
              </a:rPr>
              <a:t> Travis CI is a cloud-based CI service that's popular for open-source projects. It provides easy integration with GitHub repositories and supports multiple programming languages.</a:t>
            </a:r>
            <a:endParaRPr sz="1120">
              <a:latin typeface="Roboto"/>
              <a:ea typeface="Roboto"/>
              <a:cs typeface="Roboto"/>
              <a:sym typeface="Roboto"/>
            </a:endParaRPr>
          </a:p>
          <a:p>
            <a:pPr marL="457200" lvl="0" indent="-228600" algn="l" rtl="0">
              <a:lnSpc>
                <a:spcPct val="95000"/>
              </a:lnSpc>
              <a:spcBef>
                <a:spcPts val="0"/>
              </a:spcBef>
              <a:spcAft>
                <a:spcPts val="0"/>
              </a:spcAft>
              <a:buClr>
                <a:schemeClr val="lt1"/>
              </a:buClr>
              <a:buSzPts val="1120"/>
              <a:buFont typeface="Roboto"/>
              <a:buNone/>
            </a:pPr>
            <a:endParaRPr sz="1120" b="1">
              <a:latin typeface="Roboto"/>
              <a:ea typeface="Roboto"/>
              <a:cs typeface="Roboto"/>
              <a:sym typeface="Roboto"/>
            </a:endParaRPr>
          </a:p>
          <a:p>
            <a:pPr marL="457200" lvl="0" indent="-228600" algn="l" rtl="0">
              <a:lnSpc>
                <a:spcPct val="95000"/>
              </a:lnSpc>
              <a:spcBef>
                <a:spcPts val="0"/>
              </a:spcBef>
              <a:spcAft>
                <a:spcPts val="0"/>
              </a:spcAft>
              <a:buClr>
                <a:schemeClr val="lt1"/>
              </a:buClr>
              <a:buSzPts val="1120"/>
              <a:buFont typeface="Roboto"/>
              <a:buNone/>
            </a:pPr>
            <a:r>
              <a:rPr lang="en" sz="1120" b="1">
                <a:latin typeface="Roboto"/>
                <a:ea typeface="Roboto"/>
                <a:cs typeface="Roboto"/>
                <a:sym typeface="Roboto"/>
              </a:rPr>
              <a:t>CircleCI: </a:t>
            </a:r>
            <a:r>
              <a:rPr lang="en" sz="1120">
                <a:latin typeface="Roboto"/>
                <a:ea typeface="Roboto"/>
                <a:cs typeface="Roboto"/>
                <a:sym typeface="Roboto"/>
              </a:rPr>
              <a:t>CircleCI is a cloud-based CI/CD platform that offers powerful configuration options for building, testing, and deploying applications. It's known for its speed and ease of use.</a:t>
            </a:r>
            <a:endParaRPr sz="1120">
              <a:latin typeface="Roboto"/>
              <a:ea typeface="Roboto"/>
              <a:cs typeface="Roboto"/>
              <a:sym typeface="Roboto"/>
            </a:endParaRPr>
          </a:p>
          <a:p>
            <a:pPr marL="457200" lvl="0" indent="-228600" algn="l" rtl="0">
              <a:lnSpc>
                <a:spcPct val="95000"/>
              </a:lnSpc>
              <a:spcBef>
                <a:spcPts val="0"/>
              </a:spcBef>
              <a:spcAft>
                <a:spcPts val="0"/>
              </a:spcAft>
              <a:buClr>
                <a:schemeClr val="lt1"/>
              </a:buClr>
              <a:buSzPts val="1120"/>
              <a:buFont typeface="Roboto"/>
              <a:buNone/>
            </a:pPr>
            <a:endParaRPr sz="1120" b="1">
              <a:latin typeface="Roboto"/>
              <a:ea typeface="Roboto"/>
              <a:cs typeface="Roboto"/>
              <a:sym typeface="Roboto"/>
            </a:endParaRPr>
          </a:p>
          <a:p>
            <a:pPr marL="457200" lvl="0" indent="-228600" algn="l" rtl="0">
              <a:lnSpc>
                <a:spcPct val="95000"/>
              </a:lnSpc>
              <a:spcBef>
                <a:spcPts val="0"/>
              </a:spcBef>
              <a:spcAft>
                <a:spcPts val="0"/>
              </a:spcAft>
              <a:buClr>
                <a:schemeClr val="lt1"/>
              </a:buClr>
              <a:buSzPts val="1120"/>
              <a:buFont typeface="Roboto"/>
              <a:buNone/>
            </a:pPr>
            <a:r>
              <a:rPr lang="en" sz="1120" b="1">
                <a:latin typeface="Roboto"/>
                <a:ea typeface="Roboto"/>
                <a:cs typeface="Roboto"/>
                <a:sym typeface="Roboto"/>
              </a:rPr>
              <a:t>GitLab CI/CD:</a:t>
            </a:r>
            <a:r>
              <a:rPr lang="en" sz="1120">
                <a:latin typeface="Roboto"/>
                <a:ea typeface="Roboto"/>
                <a:cs typeface="Roboto"/>
                <a:sym typeface="Roboto"/>
              </a:rPr>
              <a:t> GitLab offers built-in CI/CD capabilities as part of its DevOps platform. It provides a single interface for managing source code and CI/CD pipelines.</a:t>
            </a:r>
            <a:endParaRPr sz="1120">
              <a:latin typeface="Roboto"/>
              <a:ea typeface="Roboto"/>
              <a:cs typeface="Roboto"/>
              <a:sym typeface="Roboto"/>
            </a:endParaRPr>
          </a:p>
          <a:p>
            <a:pPr marL="457200" lvl="0" indent="-228600" algn="l" rtl="0">
              <a:lnSpc>
                <a:spcPct val="95000"/>
              </a:lnSpc>
              <a:spcBef>
                <a:spcPts val="0"/>
              </a:spcBef>
              <a:spcAft>
                <a:spcPts val="0"/>
              </a:spcAft>
              <a:buClr>
                <a:schemeClr val="lt1"/>
              </a:buClr>
              <a:buSzPts val="1120"/>
              <a:buFont typeface="Roboto"/>
              <a:buNone/>
            </a:pPr>
            <a:endParaRPr sz="1120" b="1">
              <a:latin typeface="Roboto"/>
              <a:ea typeface="Roboto"/>
              <a:cs typeface="Roboto"/>
              <a:sym typeface="Roboto"/>
            </a:endParaRPr>
          </a:p>
          <a:p>
            <a:pPr marL="457200" lvl="0" indent="-228600" algn="l" rtl="0">
              <a:lnSpc>
                <a:spcPct val="95000"/>
              </a:lnSpc>
              <a:spcBef>
                <a:spcPts val="0"/>
              </a:spcBef>
              <a:spcAft>
                <a:spcPts val="0"/>
              </a:spcAft>
              <a:buClr>
                <a:schemeClr val="lt1"/>
              </a:buClr>
              <a:buSzPts val="1120"/>
              <a:buFont typeface="Roboto"/>
              <a:buNone/>
            </a:pPr>
            <a:r>
              <a:rPr lang="en" sz="1120" b="1">
                <a:latin typeface="Roboto"/>
                <a:ea typeface="Roboto"/>
                <a:cs typeface="Roboto"/>
                <a:sym typeface="Roboto"/>
              </a:rPr>
              <a:t>TeamCity: </a:t>
            </a:r>
            <a:r>
              <a:rPr lang="en" sz="1120">
                <a:latin typeface="Roboto"/>
                <a:ea typeface="Roboto"/>
                <a:cs typeface="Roboto"/>
                <a:sym typeface="Roboto"/>
              </a:rPr>
              <a:t>TeamCity is a CI/CD server developed by JetBrains. It's known for its user-friendly interface and powerful build configuration options.</a:t>
            </a:r>
            <a:endParaRPr sz="1120">
              <a:latin typeface="Roboto"/>
              <a:ea typeface="Roboto"/>
              <a:cs typeface="Roboto"/>
              <a:sym typeface="Roboto"/>
            </a:endParaRPr>
          </a:p>
          <a:p>
            <a:pPr marL="0" lvl="0" indent="0" algn="l" rtl="0">
              <a:lnSpc>
                <a:spcPct val="95000"/>
              </a:lnSpc>
              <a:spcBef>
                <a:spcPts val="1500"/>
              </a:spcBef>
              <a:spcAft>
                <a:spcPts val="1200"/>
              </a:spcAft>
              <a:buSzPts val="935"/>
              <a:buNone/>
            </a:pPr>
            <a:endParaRPr sz="1205"/>
          </a:p>
        </p:txBody>
      </p:sp>
      <p:pic>
        <p:nvPicPr>
          <p:cNvPr id="102" name="Google Shape;102;p22"/>
          <p:cNvPicPr preferRelativeResize="0"/>
          <p:nvPr/>
        </p:nvPicPr>
        <p:blipFill>
          <a:blip r:embed="rId3">
            <a:alphaModFix/>
          </a:blip>
          <a:stretch>
            <a:fillRect/>
          </a:stretch>
        </p:blipFill>
        <p:spPr>
          <a:xfrm>
            <a:off x="5686750" y="1700550"/>
            <a:ext cx="3275851" cy="1923050"/>
          </a:xfrm>
          <a:prstGeom prst="rect">
            <a:avLst/>
          </a:prstGeom>
          <a:noFill/>
          <a:ln>
            <a:noFill/>
          </a:ln>
        </p:spPr>
      </p:pic>
      <p:pic>
        <p:nvPicPr>
          <p:cNvPr id="103" name="Google Shape;103;p22"/>
          <p:cNvPicPr preferRelativeResize="0"/>
          <p:nvPr/>
        </p:nvPicPr>
        <p:blipFill>
          <a:blip r:embed="rId4">
            <a:alphaModFix/>
          </a:blip>
          <a:stretch>
            <a:fillRect/>
          </a:stretch>
        </p:blipFill>
        <p:spPr>
          <a:xfrm>
            <a:off x="6700775" y="3753600"/>
            <a:ext cx="1247800" cy="1247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5"/>
          <p:cNvSpPr txBox="1"/>
          <p:nvPr/>
        </p:nvSpPr>
        <p:spPr>
          <a:xfrm>
            <a:off x="271364" y="1491648"/>
            <a:ext cx="2551200" cy="283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Get started quickly </a:t>
            </a:r>
            <a:r>
              <a:rPr lang="en" sz="1200" b="0" i="0" u="none" strike="noStrike" cap="none">
                <a:solidFill>
                  <a:schemeClr val="dk1"/>
                </a:solidFill>
                <a:latin typeface="Quattrocento Sans"/>
                <a:ea typeface="Quattrocento Sans"/>
                <a:cs typeface="Quattrocento Sans"/>
                <a:sym typeface="Quattrocento Sans"/>
              </a:rPr>
              <a:t>by launching your new Spark environment with one click.</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Share your insights in powerful ways </a:t>
            </a:r>
            <a:r>
              <a:rPr lang="en" sz="1200" b="0" i="0" u="none" strike="noStrike" cap="none">
                <a:solidFill>
                  <a:schemeClr val="dk1"/>
                </a:solidFill>
                <a:latin typeface="Quattrocento Sans"/>
                <a:ea typeface="Quattrocento Sans"/>
                <a:cs typeface="Quattrocento Sans"/>
                <a:sym typeface="Quattrocento Sans"/>
              </a:rPr>
              <a:t>through rich integration with Power BI.</a:t>
            </a:r>
            <a:endParaRPr sz="1200" b="1"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Improve collaboration </a:t>
            </a:r>
            <a:r>
              <a:rPr lang="en" sz="1200" b="0" i="0" u="none" strike="noStrike" cap="none">
                <a:solidFill>
                  <a:schemeClr val="dk1"/>
                </a:solidFill>
                <a:latin typeface="Quattrocento Sans"/>
                <a:ea typeface="Quattrocento Sans"/>
                <a:cs typeface="Quattrocento Sans"/>
                <a:sym typeface="Quattrocento Sans"/>
              </a:rPr>
              <a:t>amongst your analytics team through a unified workspace.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Innovate faster </a:t>
            </a:r>
            <a:r>
              <a:rPr lang="en" sz="1200" b="0" i="0" u="none" strike="noStrike" cap="none">
                <a:solidFill>
                  <a:schemeClr val="dk1"/>
                </a:solidFill>
                <a:latin typeface="Quattrocento Sans"/>
                <a:ea typeface="Quattrocento Sans"/>
                <a:cs typeface="Quattrocento Sans"/>
                <a:sym typeface="Quattrocento Sans"/>
              </a:rPr>
              <a:t>with native integration with rest of Azure platform </a:t>
            </a:r>
            <a:endParaRPr sz="1100" b="0" i="0" u="none" strike="noStrike" cap="none">
              <a:solidFill>
                <a:srgbClr val="000000"/>
              </a:solidFill>
              <a:latin typeface="Arial"/>
              <a:ea typeface="Arial"/>
              <a:cs typeface="Arial"/>
              <a:sym typeface="Arial"/>
            </a:endParaRPr>
          </a:p>
        </p:txBody>
      </p:sp>
      <p:sp>
        <p:nvSpPr>
          <p:cNvPr id="794" name="Google Shape;794;p85"/>
          <p:cNvSpPr txBox="1"/>
          <p:nvPr/>
        </p:nvSpPr>
        <p:spPr>
          <a:xfrm>
            <a:off x="3033952" y="1512908"/>
            <a:ext cx="2985000" cy="2187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Simplify security and identity control </a:t>
            </a:r>
            <a:r>
              <a:rPr lang="en" sz="1200" b="0" i="0" u="none" strike="noStrike" cap="none">
                <a:solidFill>
                  <a:schemeClr val="dk1"/>
                </a:solidFill>
                <a:latin typeface="Quattrocento Sans"/>
                <a:ea typeface="Quattrocento Sans"/>
                <a:cs typeface="Quattrocento Sans"/>
                <a:sym typeface="Quattrocento Sans"/>
              </a:rPr>
              <a:t>with built-in integration with Active Directory.</a:t>
            </a:r>
            <a:br>
              <a:rPr lang="en" sz="1200" b="0" i="0" u="none" strike="noStrike" cap="none">
                <a:solidFill>
                  <a:schemeClr val="dk1"/>
                </a:solidFill>
                <a:latin typeface="Quattrocento Sans"/>
                <a:ea typeface="Quattrocento Sans"/>
                <a:cs typeface="Quattrocento Sans"/>
                <a:sym typeface="Quattrocento Sans"/>
              </a:rPr>
            </a:br>
            <a:br>
              <a:rPr lang="en" sz="1200" b="0" i="0" u="none" strike="noStrike" cap="none">
                <a:solidFill>
                  <a:schemeClr val="dk1"/>
                </a:solidFill>
                <a:latin typeface="Quattrocento Sans"/>
                <a:ea typeface="Quattrocento Sans"/>
                <a:cs typeface="Quattrocento Sans"/>
                <a:sym typeface="Quattrocento Sans"/>
              </a:rPr>
            </a:br>
            <a:r>
              <a:rPr lang="en" sz="1200" b="1" i="0" u="none" strike="noStrike" cap="none">
                <a:solidFill>
                  <a:schemeClr val="dk1"/>
                </a:solidFill>
                <a:latin typeface="Quattrocento Sans"/>
                <a:ea typeface="Quattrocento Sans"/>
                <a:cs typeface="Quattrocento Sans"/>
                <a:sym typeface="Quattrocento Sans"/>
              </a:rPr>
              <a:t>Regulate access </a:t>
            </a:r>
            <a:r>
              <a:rPr lang="en" sz="1200" b="0" i="0" u="none" strike="noStrike" cap="none">
                <a:solidFill>
                  <a:schemeClr val="dk1"/>
                </a:solidFill>
                <a:latin typeface="Quattrocento Sans"/>
                <a:ea typeface="Quattrocento Sans"/>
                <a:cs typeface="Quattrocento Sans"/>
                <a:sym typeface="Quattrocento Sans"/>
              </a:rPr>
              <a:t>with fine-grained user permissions to Azure Databricks’ notebooks, clusters, jobs and data.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1200"/>
              <a:buFont typeface="Arial"/>
              <a:buNone/>
            </a:pPr>
            <a:br>
              <a:rPr lang="en" sz="1200" b="1" i="0" u="none" strike="noStrike" cap="none">
                <a:solidFill>
                  <a:schemeClr val="dk1"/>
                </a:solidFill>
                <a:latin typeface="Quattrocento Sans"/>
                <a:ea typeface="Quattrocento Sans"/>
                <a:cs typeface="Quattrocento Sans"/>
                <a:sym typeface="Quattrocento Sans"/>
              </a:rPr>
            </a:br>
            <a:r>
              <a:rPr lang="en" sz="1200" b="1" i="0" u="none" strike="noStrike" cap="none">
                <a:solidFill>
                  <a:schemeClr val="dk1"/>
                </a:solidFill>
                <a:latin typeface="Quattrocento Sans"/>
                <a:ea typeface="Quattrocento Sans"/>
                <a:cs typeface="Quattrocento Sans"/>
                <a:sym typeface="Quattrocento Sans"/>
              </a:rPr>
              <a:t>Build with confidence on the trusted cloud </a:t>
            </a:r>
            <a:r>
              <a:rPr lang="en" sz="1200" b="0" i="0" u="none" strike="noStrike" cap="none">
                <a:solidFill>
                  <a:schemeClr val="dk1"/>
                </a:solidFill>
                <a:latin typeface="Quattrocento Sans"/>
                <a:ea typeface="Quattrocento Sans"/>
                <a:cs typeface="Quattrocento Sans"/>
                <a:sym typeface="Quattrocento Sans"/>
              </a:rPr>
              <a:t>backed by unmatched support, compliance and SLAs.</a:t>
            </a:r>
            <a:endParaRPr sz="1200" b="1" i="0" u="none" strike="noStrike" cap="none">
              <a:solidFill>
                <a:schemeClr val="dk1"/>
              </a:solidFill>
              <a:latin typeface="Quattrocento Sans"/>
              <a:ea typeface="Quattrocento Sans"/>
              <a:cs typeface="Quattrocento Sans"/>
              <a:sym typeface="Quattrocento Sans"/>
            </a:endParaRPr>
          </a:p>
        </p:txBody>
      </p:sp>
      <p:sp>
        <p:nvSpPr>
          <p:cNvPr id="795" name="Google Shape;795;p85"/>
          <p:cNvSpPr/>
          <p:nvPr/>
        </p:nvSpPr>
        <p:spPr>
          <a:xfrm>
            <a:off x="6532228" y="1549104"/>
            <a:ext cx="2350500" cy="105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Operate at massive scale </a:t>
            </a:r>
            <a:r>
              <a:rPr lang="en" sz="1200" b="0" i="0" u="none" strike="noStrike" cap="none">
                <a:solidFill>
                  <a:schemeClr val="dk1"/>
                </a:solidFill>
                <a:latin typeface="Quattrocento Sans"/>
                <a:ea typeface="Quattrocento Sans"/>
                <a:cs typeface="Quattrocento Sans"/>
                <a:sym typeface="Quattrocento Sans"/>
              </a:rPr>
              <a:t>without limits globally.</a:t>
            </a:r>
            <a:br>
              <a:rPr lang="en" sz="1200" b="0" i="0" u="none" strike="noStrike" cap="none">
                <a:solidFill>
                  <a:schemeClr val="dk1"/>
                </a:solidFill>
                <a:latin typeface="Quattrocento Sans"/>
                <a:ea typeface="Quattrocento Sans"/>
                <a:cs typeface="Quattrocento Sans"/>
                <a:sym typeface="Quattrocento Sans"/>
              </a:rPr>
            </a:br>
            <a:endParaRPr sz="1200" b="1"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500"/>
              </a:spcBef>
              <a:spcAft>
                <a:spcPts val="0"/>
              </a:spcAft>
              <a:buClr>
                <a:srgbClr val="000000"/>
              </a:buClr>
              <a:buSzPts val="1200"/>
              <a:buFont typeface="Arial"/>
              <a:buNone/>
            </a:pPr>
            <a:r>
              <a:rPr lang="en" sz="1200" b="1" i="0" u="none" strike="noStrike" cap="none">
                <a:solidFill>
                  <a:schemeClr val="dk1"/>
                </a:solidFill>
                <a:latin typeface="Quattrocento Sans"/>
                <a:ea typeface="Quattrocento Sans"/>
                <a:cs typeface="Quattrocento Sans"/>
                <a:sym typeface="Quattrocento Sans"/>
              </a:rPr>
              <a:t>Accelerate data processing</a:t>
            </a:r>
            <a:r>
              <a:rPr lang="en" sz="1200" b="0" i="0" u="none" strike="noStrike" cap="none">
                <a:solidFill>
                  <a:schemeClr val="dk1"/>
                </a:solidFill>
                <a:latin typeface="Quattrocento Sans"/>
                <a:ea typeface="Quattrocento Sans"/>
                <a:cs typeface="Quattrocento Sans"/>
                <a:sym typeface="Quattrocento Sans"/>
              </a:rPr>
              <a:t> with the fastest Spark engine.</a:t>
            </a:r>
            <a:endParaRPr sz="1100" b="0" i="0" u="none" strike="noStrike" cap="none">
              <a:solidFill>
                <a:srgbClr val="000000"/>
              </a:solidFill>
              <a:latin typeface="Arial"/>
              <a:ea typeface="Arial"/>
              <a:cs typeface="Arial"/>
              <a:sym typeface="Arial"/>
            </a:endParaRPr>
          </a:p>
        </p:txBody>
      </p:sp>
      <p:sp>
        <p:nvSpPr>
          <p:cNvPr id="796" name="Google Shape;796;p85"/>
          <p:cNvSpPr txBox="1"/>
          <p:nvPr/>
        </p:nvSpPr>
        <p:spPr>
          <a:xfrm>
            <a:off x="271364" y="978543"/>
            <a:ext cx="21777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2"/>
              </a:buClr>
              <a:buSzPts val="1400"/>
              <a:buFont typeface="Quattrocento Sans"/>
              <a:buNone/>
            </a:pPr>
            <a:r>
              <a:rPr lang="en" sz="1400" b="1" i="0" u="none" strike="noStrike" cap="none">
                <a:solidFill>
                  <a:schemeClr val="dk2"/>
                </a:solidFill>
                <a:latin typeface="Quattrocento Sans"/>
                <a:ea typeface="Quattrocento Sans"/>
                <a:cs typeface="Quattrocento Sans"/>
                <a:sym typeface="Quattrocento Sans"/>
              </a:rPr>
              <a:t>ENHANCE PRODUCTIVITY</a:t>
            </a:r>
            <a:endParaRPr sz="1100" b="0" i="0" u="none" strike="noStrike" cap="none">
              <a:solidFill>
                <a:srgbClr val="000000"/>
              </a:solidFill>
              <a:latin typeface="Arial"/>
              <a:ea typeface="Arial"/>
              <a:cs typeface="Arial"/>
              <a:sym typeface="Arial"/>
            </a:endParaRPr>
          </a:p>
        </p:txBody>
      </p:sp>
      <p:sp>
        <p:nvSpPr>
          <p:cNvPr id="797" name="Google Shape;797;p85"/>
          <p:cNvSpPr txBox="1"/>
          <p:nvPr/>
        </p:nvSpPr>
        <p:spPr>
          <a:xfrm>
            <a:off x="2892532" y="1093493"/>
            <a:ext cx="34566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2"/>
              </a:buClr>
              <a:buSzPts val="1400"/>
              <a:buFont typeface="Quattrocento Sans"/>
              <a:buNone/>
            </a:pPr>
            <a:r>
              <a:rPr lang="en" sz="1400" b="1" i="0" u="none" strike="noStrike" cap="none">
                <a:solidFill>
                  <a:schemeClr val="dk2"/>
                </a:solidFill>
                <a:latin typeface="Quattrocento Sans"/>
                <a:ea typeface="Quattrocento Sans"/>
                <a:cs typeface="Quattrocento Sans"/>
                <a:sym typeface="Quattrocento Sans"/>
              </a:rPr>
              <a:t>BUILD ON THE MOST COMPLIANT CLOUD</a:t>
            </a:r>
            <a:endParaRPr sz="1400" b="1" i="0" u="none" strike="noStrike" cap="none">
              <a:solidFill>
                <a:schemeClr val="dk2"/>
              </a:solidFill>
              <a:latin typeface="Quattrocento Sans"/>
              <a:ea typeface="Quattrocento Sans"/>
              <a:cs typeface="Quattrocento Sans"/>
              <a:sym typeface="Quattrocento Sans"/>
            </a:endParaRPr>
          </a:p>
        </p:txBody>
      </p:sp>
      <p:sp>
        <p:nvSpPr>
          <p:cNvPr id="798" name="Google Shape;798;p85"/>
          <p:cNvSpPr txBox="1"/>
          <p:nvPr/>
        </p:nvSpPr>
        <p:spPr>
          <a:xfrm>
            <a:off x="6532228" y="1093493"/>
            <a:ext cx="20478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2"/>
              </a:buClr>
              <a:buSzPts val="1400"/>
              <a:buFont typeface="Quattrocento Sans"/>
              <a:buNone/>
            </a:pPr>
            <a:r>
              <a:rPr lang="en" sz="1400" b="1" i="0" u="none" strike="noStrike" cap="none">
                <a:solidFill>
                  <a:schemeClr val="dk2"/>
                </a:solidFill>
                <a:latin typeface="Quattrocento Sans"/>
                <a:ea typeface="Quattrocento Sans"/>
                <a:cs typeface="Quattrocento Sans"/>
                <a:sym typeface="Quattrocento Sans"/>
              </a:rPr>
              <a:t>SCALE WITHOUT LIMITS</a:t>
            </a:r>
            <a:endParaRPr sz="1400" b="1" i="0" u="none" strike="noStrike" cap="none">
              <a:solidFill>
                <a:schemeClr val="dk2"/>
              </a:solidFill>
              <a:latin typeface="Quattrocento Sans"/>
              <a:ea typeface="Quattrocento Sans"/>
              <a:cs typeface="Quattrocento Sans"/>
              <a:sym typeface="Quattrocento Sans"/>
            </a:endParaRPr>
          </a:p>
        </p:txBody>
      </p:sp>
      <p:cxnSp>
        <p:nvCxnSpPr>
          <p:cNvPr id="799" name="Google Shape;799;p85"/>
          <p:cNvCxnSpPr/>
          <p:nvPr/>
        </p:nvCxnSpPr>
        <p:spPr>
          <a:xfrm>
            <a:off x="2857622" y="1201783"/>
            <a:ext cx="0" cy="3082800"/>
          </a:xfrm>
          <a:prstGeom prst="straightConnector1">
            <a:avLst/>
          </a:prstGeom>
          <a:noFill/>
          <a:ln w="9525" cap="flat" cmpd="sng">
            <a:solidFill>
              <a:schemeClr val="dk2"/>
            </a:solidFill>
            <a:prstDash val="solid"/>
            <a:round/>
            <a:headEnd type="none" w="sm" len="sm"/>
            <a:tailEnd type="none" w="sm" len="sm"/>
          </a:ln>
        </p:spPr>
      </p:cxnSp>
      <p:cxnSp>
        <p:nvCxnSpPr>
          <p:cNvPr id="800" name="Google Shape;800;p85"/>
          <p:cNvCxnSpPr/>
          <p:nvPr/>
        </p:nvCxnSpPr>
        <p:spPr>
          <a:xfrm>
            <a:off x="6331038" y="1201783"/>
            <a:ext cx="0" cy="3082800"/>
          </a:xfrm>
          <a:prstGeom prst="straightConnector1">
            <a:avLst/>
          </a:prstGeom>
          <a:noFill/>
          <a:ln w="9525" cap="flat" cmpd="sng">
            <a:solidFill>
              <a:schemeClr val="dk2"/>
            </a:solidFill>
            <a:prstDash val="solid"/>
            <a:round/>
            <a:headEnd type="none" w="sm" len="sm"/>
            <a:tailEnd type="none" w="sm" len="sm"/>
          </a:ln>
        </p:spPr>
      </p:cxnSp>
      <p:sp>
        <p:nvSpPr>
          <p:cNvPr id="801" name="Google Shape;801;p85"/>
          <p:cNvSpPr txBox="1">
            <a:spLocks noGrp="1"/>
          </p:cNvSpPr>
          <p:nvPr>
            <p:ph type="title"/>
          </p:nvPr>
        </p:nvSpPr>
        <p:spPr>
          <a:xfrm>
            <a:off x="201930" y="217135"/>
            <a:ext cx="8742000" cy="674700"/>
          </a:xfrm>
          <a:prstGeom prst="rect">
            <a:avLst/>
          </a:prstGeom>
          <a:noFill/>
          <a:ln>
            <a:noFill/>
          </a:ln>
        </p:spPr>
        <p:txBody>
          <a:bodyPr spcFirstLastPara="1" wrap="square" lIns="109725" tIns="68575" rIns="109725" bIns="68575" anchor="t" anchorCtr="0">
            <a:noAutofit/>
          </a:bodyPr>
          <a:lstStyle/>
          <a:p>
            <a:pPr marL="0" lvl="0" indent="0" algn="l" rtl="0">
              <a:lnSpc>
                <a:spcPct val="90000"/>
              </a:lnSpc>
              <a:spcBef>
                <a:spcPts val="0"/>
              </a:spcBef>
              <a:spcAft>
                <a:spcPts val="0"/>
              </a:spcAft>
              <a:buClr>
                <a:schemeClr val="dk2"/>
              </a:buClr>
              <a:buSzPts val="3300"/>
              <a:buFont typeface="Quattrocento Sans"/>
              <a:buNone/>
            </a:pPr>
            <a:r>
              <a:rPr lang="en"/>
              <a:t>Differentiated experience on Azure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300" b="1"/>
              <a:t>What is Azure Databricks?</a:t>
            </a:r>
            <a:endParaRPr/>
          </a:p>
        </p:txBody>
      </p:sp>
      <p:sp>
        <p:nvSpPr>
          <p:cNvPr id="807" name="Google Shape;807;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chemeClr val="dk1"/>
                </a:solidFill>
              </a:rPr>
              <a:t>Azure Databricks is a unified, open analytics platform for building, deploying, sharing, and maintaining enterprise-grade data, analytics, and AI solutions at scale. The Databricks Data Intelligence Platform integrates with cloud storage and security in your cloud account, and manages and deploys cloud infrastructure on your behalf.</a:t>
            </a:r>
            <a:endParaRPr sz="1200">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The Azure Databricks workspace provides a unified interface and tools for most data tasks, including:</a:t>
            </a:r>
            <a:endParaRPr sz="1200">
              <a:solidFill>
                <a:schemeClr val="dk1"/>
              </a:solidFill>
            </a:endParaRPr>
          </a:p>
          <a:p>
            <a:pPr marL="457200" lvl="0" indent="-304800" algn="l" rtl="0">
              <a:spcBef>
                <a:spcPts val="1200"/>
              </a:spcBef>
              <a:spcAft>
                <a:spcPts val="0"/>
              </a:spcAft>
              <a:buClr>
                <a:schemeClr val="dk1"/>
              </a:buClr>
              <a:buSzPts val="1200"/>
              <a:buChar char="●"/>
            </a:pPr>
            <a:r>
              <a:rPr lang="en" sz="1200">
                <a:solidFill>
                  <a:schemeClr val="dk1"/>
                </a:solidFill>
              </a:rPr>
              <a:t>Data processing workflows scheduling and management</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Generating dashboards and visualizations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Managing security, governance, high availability, and disaster recovery</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Data discovery, annotation, and exploration</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Machine learning (ML) modeling, tracking, and model serving</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Generative AI solutions</a:t>
            </a:r>
            <a:endParaRPr sz="1200">
              <a:solidFill>
                <a:schemeClr val="dk1"/>
              </a:solidFill>
            </a:endParaRPr>
          </a:p>
          <a:p>
            <a:pPr marL="0" lvl="0" indent="0" algn="l" rtl="0">
              <a:spcBef>
                <a:spcPts val="1200"/>
              </a:spcBef>
              <a:spcAft>
                <a:spcPts val="1200"/>
              </a:spcAft>
              <a:buNone/>
            </a:pPr>
            <a:endParaRPr sz="12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640">
                <a:solidFill>
                  <a:srgbClr val="161616"/>
                </a:solidFill>
                <a:highlight>
                  <a:srgbClr val="FFFFFF"/>
                </a:highlight>
              </a:rPr>
              <a:t>Databricks has a strong commitment to the open source community. Databricks manages updates of open source integrations in the Databricks Runtime releases. The following technologies are open source projects founded by Databricks employees: </a:t>
            </a:r>
            <a:endParaRPr sz="1640">
              <a:solidFill>
                <a:srgbClr val="161616"/>
              </a:solidFill>
              <a:highlight>
                <a:srgbClr val="FFFFFF"/>
              </a:highlight>
            </a:endParaRPr>
          </a:p>
          <a:p>
            <a:pPr marL="0" lvl="0" indent="0" algn="l" rtl="0">
              <a:lnSpc>
                <a:spcPct val="95000"/>
              </a:lnSpc>
              <a:spcBef>
                <a:spcPts val="1200"/>
              </a:spcBef>
              <a:spcAft>
                <a:spcPts val="0"/>
              </a:spcAft>
              <a:buSzPts val="770"/>
              <a:buNone/>
            </a:pPr>
            <a:endParaRPr sz="1640">
              <a:solidFill>
                <a:srgbClr val="161616"/>
              </a:solidFill>
              <a:highlight>
                <a:srgbClr val="FFFFFF"/>
              </a:highlight>
            </a:endParaRPr>
          </a:p>
          <a:p>
            <a:pPr marL="457200" lvl="0" indent="-332740" algn="l" rtl="0">
              <a:lnSpc>
                <a:spcPct val="95000"/>
              </a:lnSpc>
              <a:spcBef>
                <a:spcPts val="1200"/>
              </a:spcBef>
              <a:spcAft>
                <a:spcPts val="0"/>
              </a:spcAft>
              <a:buClr>
                <a:srgbClr val="161616"/>
              </a:buClr>
              <a:buSzPts val="1640"/>
              <a:buChar char="●"/>
            </a:pPr>
            <a:r>
              <a:rPr lang="en" sz="1640">
                <a:solidFill>
                  <a:srgbClr val="161616"/>
                </a:solidFill>
                <a:highlight>
                  <a:srgbClr val="FFFFFF"/>
                </a:highlight>
              </a:rPr>
              <a:t>Delta Lake and Delta Sharing</a:t>
            </a:r>
            <a:endParaRPr sz="1640">
              <a:solidFill>
                <a:srgbClr val="161616"/>
              </a:solidFill>
              <a:highlight>
                <a:srgbClr val="FFFFFF"/>
              </a:highlight>
            </a:endParaRPr>
          </a:p>
          <a:p>
            <a:pPr marL="457200" lvl="0" indent="-332740" algn="l" rtl="0">
              <a:lnSpc>
                <a:spcPct val="95000"/>
              </a:lnSpc>
              <a:spcBef>
                <a:spcPts val="0"/>
              </a:spcBef>
              <a:spcAft>
                <a:spcPts val="0"/>
              </a:spcAft>
              <a:buClr>
                <a:srgbClr val="161616"/>
              </a:buClr>
              <a:buSzPts val="1640"/>
              <a:buChar char="●"/>
            </a:pPr>
            <a:r>
              <a:rPr lang="en" sz="1640">
                <a:solidFill>
                  <a:srgbClr val="161616"/>
                </a:solidFill>
                <a:highlight>
                  <a:srgbClr val="FFFFFF"/>
                </a:highlight>
              </a:rPr>
              <a:t>MLflow</a:t>
            </a:r>
            <a:endParaRPr sz="1640">
              <a:solidFill>
                <a:srgbClr val="161616"/>
              </a:solidFill>
              <a:highlight>
                <a:srgbClr val="FFFFFF"/>
              </a:highlight>
            </a:endParaRPr>
          </a:p>
          <a:p>
            <a:pPr marL="457200" lvl="0" indent="-332740" algn="l" rtl="0">
              <a:lnSpc>
                <a:spcPct val="95000"/>
              </a:lnSpc>
              <a:spcBef>
                <a:spcPts val="0"/>
              </a:spcBef>
              <a:spcAft>
                <a:spcPts val="0"/>
              </a:spcAft>
              <a:buClr>
                <a:srgbClr val="161616"/>
              </a:buClr>
              <a:buSzPts val="1640"/>
              <a:buChar char="●"/>
            </a:pPr>
            <a:r>
              <a:rPr lang="en" sz="1640">
                <a:solidFill>
                  <a:srgbClr val="161616"/>
                </a:solidFill>
                <a:highlight>
                  <a:srgbClr val="FFFFFF"/>
                </a:highlight>
              </a:rPr>
              <a:t>Apache Spark and Structured Streaming </a:t>
            </a:r>
            <a:endParaRPr sz="1640">
              <a:solidFill>
                <a:srgbClr val="161616"/>
              </a:solidFill>
              <a:highlight>
                <a:srgbClr val="FFFFFF"/>
              </a:highlight>
            </a:endParaRPr>
          </a:p>
          <a:p>
            <a:pPr marL="457200" lvl="0" indent="-332740" algn="l" rtl="0">
              <a:lnSpc>
                <a:spcPct val="95000"/>
              </a:lnSpc>
              <a:spcBef>
                <a:spcPts val="0"/>
              </a:spcBef>
              <a:spcAft>
                <a:spcPts val="0"/>
              </a:spcAft>
              <a:buClr>
                <a:srgbClr val="161616"/>
              </a:buClr>
              <a:buSzPts val="1640"/>
              <a:buChar char="●"/>
            </a:pPr>
            <a:r>
              <a:rPr lang="en" sz="1640">
                <a:solidFill>
                  <a:srgbClr val="161616"/>
                </a:solidFill>
                <a:highlight>
                  <a:srgbClr val="FFFFFF"/>
                </a:highlight>
              </a:rPr>
              <a:t>Redash</a:t>
            </a:r>
            <a:endParaRPr sz="1640">
              <a:solidFill>
                <a:srgbClr val="161616"/>
              </a:solidFill>
              <a:highlight>
                <a:srgbClr val="FFFFFF"/>
              </a:highlight>
            </a:endParaRPr>
          </a:p>
          <a:p>
            <a:pPr marL="0" lvl="0" indent="0" algn="l" rtl="0">
              <a:lnSpc>
                <a:spcPct val="95000"/>
              </a:lnSpc>
              <a:spcBef>
                <a:spcPts val="1200"/>
              </a:spcBef>
              <a:spcAft>
                <a:spcPts val="0"/>
              </a:spcAft>
              <a:buClr>
                <a:schemeClr val="dk1"/>
              </a:buClr>
              <a:buSzPts val="770"/>
              <a:buFont typeface="Arial"/>
              <a:buNone/>
            </a:pPr>
            <a:r>
              <a:rPr lang="en" sz="1570">
                <a:solidFill>
                  <a:schemeClr val="dk1"/>
                </a:solidFill>
                <a:highlight>
                  <a:srgbClr val="FFFFFF"/>
                </a:highlight>
              </a:rPr>
              <a:t>					</a:t>
            </a:r>
            <a:endParaRPr sz="1570">
              <a:solidFill>
                <a:schemeClr val="dk1"/>
              </a:solidFill>
              <a:highlight>
                <a:srgbClr val="FFFFFF"/>
              </a:highlight>
            </a:endParaRPr>
          </a:p>
          <a:p>
            <a:pPr marL="0" lvl="0" indent="0" algn="l" rtl="0">
              <a:lnSpc>
                <a:spcPct val="95000"/>
              </a:lnSpc>
              <a:spcBef>
                <a:spcPts val="0"/>
              </a:spcBef>
              <a:spcAft>
                <a:spcPts val="0"/>
              </a:spcAft>
              <a:buClr>
                <a:schemeClr val="dk1"/>
              </a:buClr>
              <a:buSzPts val="770"/>
              <a:buFont typeface="Arial"/>
              <a:buNone/>
            </a:pPr>
            <a:r>
              <a:rPr lang="en" sz="1570">
                <a:solidFill>
                  <a:schemeClr val="dk1"/>
                </a:solidFill>
                <a:highlight>
                  <a:srgbClr val="FFFFFF"/>
                </a:highlight>
              </a:rPr>
              <a:t>					</a:t>
            </a:r>
            <a:endParaRPr sz="1570">
              <a:solidFill>
                <a:schemeClr val="dk1"/>
              </a:solidFill>
              <a:highlight>
                <a:srgbClr val="FFFFFF"/>
              </a:highlight>
            </a:endParaRPr>
          </a:p>
          <a:p>
            <a:pPr marL="0" lvl="0" indent="0" algn="l" rtl="0">
              <a:lnSpc>
                <a:spcPct val="95000"/>
              </a:lnSpc>
              <a:spcBef>
                <a:spcPts val="1200"/>
              </a:spcBef>
              <a:spcAft>
                <a:spcPts val="0"/>
              </a:spcAft>
              <a:buClr>
                <a:schemeClr val="dk1"/>
              </a:buClr>
              <a:buSzPts val="770"/>
              <a:buFont typeface="Arial"/>
              <a:buNone/>
            </a:pPr>
            <a:r>
              <a:rPr lang="en" sz="1570">
                <a:solidFill>
                  <a:schemeClr val="dk1"/>
                </a:solidFill>
              </a:rPr>
              <a:t>		</a:t>
            </a:r>
            <a:endParaRPr sz="1570">
              <a:solidFill>
                <a:schemeClr val="dk1"/>
              </a:solidFill>
            </a:endParaRPr>
          </a:p>
          <a:p>
            <a:pPr marL="0" lvl="0" indent="0" algn="l" rtl="0">
              <a:lnSpc>
                <a:spcPct val="95000"/>
              </a:lnSpc>
              <a:spcBef>
                <a:spcPts val="1200"/>
              </a:spcBef>
              <a:spcAft>
                <a:spcPts val="1200"/>
              </a:spcAft>
              <a:buSzPts val="770"/>
              <a:buNone/>
            </a:pPr>
            <a:endParaRPr sz="206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6"/>
        <p:cNvGrpSpPr/>
        <p:nvPr/>
      </p:nvGrpSpPr>
      <p:grpSpPr>
        <a:xfrm>
          <a:off x="0" y="0"/>
          <a:ext cx="0" cy="0"/>
          <a:chOff x="0" y="0"/>
          <a:chExt cx="0" cy="0"/>
        </a:xfrm>
      </p:grpSpPr>
      <p:sp>
        <p:nvSpPr>
          <p:cNvPr id="817" name="Google Shape;817;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30000"/>
              </a:lnSpc>
              <a:spcBef>
                <a:spcPts val="0"/>
              </a:spcBef>
              <a:spcAft>
                <a:spcPts val="0"/>
              </a:spcAft>
              <a:buClr>
                <a:schemeClr val="dk1"/>
              </a:buClr>
              <a:buSzPct val="47826"/>
              <a:buFont typeface="Arial"/>
              <a:buNone/>
            </a:pPr>
            <a:r>
              <a:rPr lang="en" sz="2300" b="1"/>
              <a:t>What is a data Lakehouse?</a:t>
            </a:r>
            <a:endParaRPr sz="2300" b="1"/>
          </a:p>
          <a:p>
            <a:pPr marL="0" lvl="0" indent="0" algn="l" rtl="0">
              <a:spcBef>
                <a:spcPts val="0"/>
              </a:spcBef>
              <a:spcAft>
                <a:spcPts val="0"/>
              </a:spcAft>
              <a:buClr>
                <a:schemeClr val="dk1"/>
              </a:buClr>
              <a:buSzPct val="100000"/>
              <a:buFont typeface="Arial"/>
              <a:buNone/>
            </a:pPr>
            <a:r>
              <a:rPr lang="en" sz="1100"/>
              <a:t>		 	 	 		</a:t>
            </a:r>
            <a:endParaRPr sz="1100"/>
          </a:p>
          <a:p>
            <a:pPr marL="0" lvl="0" indent="0" algn="l" rtl="0">
              <a:spcBef>
                <a:spcPts val="0"/>
              </a:spcBef>
              <a:spcAft>
                <a:spcPts val="0"/>
              </a:spcAft>
              <a:buClr>
                <a:schemeClr val="dk1"/>
              </a:buClr>
              <a:buSzPct val="100000"/>
              <a:buFont typeface="Arial"/>
              <a:buNone/>
            </a:pPr>
            <a:r>
              <a:rPr lang="en" sz="1100"/>
              <a:t>			</a:t>
            </a:r>
            <a:endParaRPr sz="1100"/>
          </a:p>
          <a:p>
            <a:pPr marL="0" lvl="0" indent="0" algn="l" rtl="0">
              <a:spcBef>
                <a:spcPts val="0"/>
              </a:spcBef>
              <a:spcAft>
                <a:spcPts val="0"/>
              </a:spcAft>
              <a:buNone/>
            </a:pPr>
            <a:r>
              <a:rPr lang="en" sz="1100">
                <a:highlight>
                  <a:srgbClr val="FFFFFF"/>
                </a:highlight>
              </a:rPr>
              <a:t>				</a:t>
            </a:r>
            <a:r>
              <a:rPr lang="en" sz="1100"/>
              <a:t>		 	 	 		</a:t>
            </a:r>
            <a:endParaRPr sz="1100"/>
          </a:p>
          <a:p>
            <a:pPr marL="0" lvl="0" indent="0" algn="l" rtl="0">
              <a:spcBef>
                <a:spcPts val="0"/>
              </a:spcBef>
              <a:spcAft>
                <a:spcPts val="0"/>
              </a:spcAft>
              <a:buNone/>
            </a:pPr>
            <a:r>
              <a:rPr lang="en" sz="1100"/>
              <a:t>			</a:t>
            </a:r>
            <a:endParaRPr sz="1100"/>
          </a:p>
          <a:p>
            <a:pPr marL="0" lvl="0" indent="0" algn="l" rtl="0">
              <a:spcBef>
                <a:spcPts val="0"/>
              </a:spcBef>
              <a:spcAft>
                <a:spcPts val="0"/>
              </a:spcAft>
              <a:buNone/>
            </a:pPr>
            <a:r>
              <a:rPr lang="en" sz="1100">
                <a:highlight>
                  <a:srgbClr val="FFFFFF"/>
                </a:highlight>
              </a:rPr>
              <a:t>				</a:t>
            </a:r>
            <a:endParaRPr sz="1100">
              <a:highlight>
                <a:srgbClr val="FFFFFF"/>
              </a:highlight>
            </a:endParaRPr>
          </a:p>
          <a:p>
            <a:pPr marL="0" lvl="0" indent="0" algn="l" rtl="0">
              <a:spcBef>
                <a:spcPts val="0"/>
              </a:spcBef>
              <a:spcAft>
                <a:spcPts val="0"/>
              </a:spcAft>
              <a:buNone/>
            </a:pPr>
            <a:r>
              <a:rPr lang="en" sz="1100">
                <a:highlight>
                  <a:srgbClr val="FFFFFF"/>
                </a:highlight>
              </a:rPr>
              <a:t>					</a:t>
            </a:r>
            <a:endParaRPr sz="1100">
              <a:highlight>
                <a:srgbClr val="FFFFFF"/>
              </a:highlight>
            </a:endParaRPr>
          </a:p>
          <a:p>
            <a:pPr marL="0" lvl="0" indent="0" algn="l" rtl="0">
              <a:spcBef>
                <a:spcPts val="0"/>
              </a:spcBef>
              <a:spcAft>
                <a:spcPts val="0"/>
              </a:spcAft>
              <a:buNone/>
            </a:pPr>
            <a:r>
              <a:rPr lang="en" sz="1100">
                <a:highlight>
                  <a:srgbClr val="FFFFFF"/>
                </a:highlight>
              </a:rPr>
              <a:t>						</a:t>
            </a:r>
            <a:endParaRPr sz="1100">
              <a:highlight>
                <a:srgbClr val="FFFFFF"/>
              </a:highlight>
            </a:endParaRPr>
          </a:p>
          <a:p>
            <a:pPr marL="0" lvl="0" indent="0" algn="l" rtl="0">
              <a:lnSpc>
                <a:spcPct val="115000"/>
              </a:lnSpc>
              <a:spcBef>
                <a:spcPts val="1200"/>
              </a:spcBef>
              <a:spcAft>
                <a:spcPts val="0"/>
              </a:spcAft>
              <a:buNone/>
            </a:pPr>
            <a:r>
              <a:rPr lang="en" sz="1200">
                <a:solidFill>
                  <a:srgbClr val="161616"/>
                </a:solidFill>
                <a:highlight>
                  <a:srgbClr val="FFFFFF"/>
                </a:highlight>
              </a:rPr>
              <a:t>A data lakehouse provides scalable storage and processing capabilites for modern organizations who want to avoid a isolated systems for processing different workloads, like machine learning (ML) and business intelligence (BI). A data lakehouse can help establish a single source of truth, eliminate redundant costs, and ensure data freshness. </a:t>
            </a:r>
            <a:endParaRPr sz="1200">
              <a:solidFill>
                <a:srgbClr val="161616"/>
              </a:solidFill>
              <a:highlight>
                <a:srgbClr val="FFFFFF"/>
              </a:highlight>
            </a:endParaRPr>
          </a:p>
          <a:p>
            <a:pPr marL="0" lvl="0" indent="0" algn="l" rtl="0">
              <a:lnSpc>
                <a:spcPct val="115000"/>
              </a:lnSpc>
              <a:spcBef>
                <a:spcPts val="1200"/>
              </a:spcBef>
              <a:spcAft>
                <a:spcPts val="0"/>
              </a:spcAft>
              <a:buNone/>
            </a:pPr>
            <a:r>
              <a:rPr lang="en" sz="1100">
                <a:highlight>
                  <a:srgbClr val="FFFFFF"/>
                </a:highlight>
              </a:rPr>
              <a:t>					</a:t>
            </a:r>
            <a:endParaRPr sz="1100">
              <a:highlight>
                <a:srgbClr val="FFFFFF"/>
              </a:highlight>
            </a:endParaRPr>
          </a:p>
          <a:p>
            <a:pPr marL="0" lvl="0" indent="0" algn="l" rtl="0">
              <a:spcBef>
                <a:spcPts val="0"/>
              </a:spcBef>
              <a:spcAft>
                <a:spcPts val="0"/>
              </a:spcAft>
              <a:buNone/>
            </a:pPr>
            <a:r>
              <a:rPr lang="en" sz="1100">
                <a:highlight>
                  <a:srgbClr val="FFFFFF"/>
                </a:highlight>
              </a:rPr>
              <a:t>				</a:t>
            </a:r>
            <a:endParaRPr sz="1100">
              <a:highlight>
                <a:srgbClr val="FFFFFF"/>
              </a:highlight>
            </a:endParaRPr>
          </a:p>
          <a:p>
            <a:pPr marL="0" lvl="0" indent="0" algn="l" rtl="0">
              <a:spcBef>
                <a:spcPts val="0"/>
              </a:spcBef>
              <a:spcAft>
                <a:spcPts val="0"/>
              </a:spcAft>
              <a:buNone/>
            </a:pPr>
            <a:r>
              <a:rPr lang="en" sz="1100">
                <a:highlight>
                  <a:srgbClr val="FFFFFF"/>
                </a:highlight>
              </a:rPr>
              <a:t>			</a:t>
            </a:r>
            <a:endParaRPr sz="1100">
              <a:highlight>
                <a:srgbClr val="FFFFFF"/>
              </a:highlight>
            </a:endParaRPr>
          </a:p>
          <a:p>
            <a:pPr marL="0" lvl="0" indent="0" algn="l" rtl="0">
              <a:spcBef>
                <a:spcPts val="0"/>
              </a:spcBef>
              <a:spcAft>
                <a:spcPts val="0"/>
              </a:spcAft>
              <a:buNone/>
            </a:pPr>
            <a:r>
              <a:rPr lang="en" sz="1100"/>
              <a:t>		</a:t>
            </a:r>
            <a:endParaRPr sz="1100"/>
          </a:p>
          <a:p>
            <a:pPr marL="0" lvl="0" indent="0" algn="l" rtl="0">
              <a:spcBef>
                <a:spcPts val="0"/>
              </a:spcBef>
              <a:spcAft>
                <a:spcPts val="0"/>
              </a:spcAft>
              <a:buClr>
                <a:schemeClr val="dk1"/>
              </a:buClr>
              <a:buSzPct val="100000"/>
              <a:buFont typeface="Arial"/>
              <a:buNone/>
            </a:pPr>
            <a:endParaRPr sz="1100">
              <a:highlight>
                <a:srgbClr val="FFFFFF"/>
              </a:highlight>
            </a:endParaRPr>
          </a:p>
          <a:p>
            <a:pPr marL="0" lvl="0" indent="0" algn="l" rtl="0">
              <a:spcBef>
                <a:spcPts val="0"/>
              </a:spcBef>
              <a:spcAft>
                <a:spcPts val="0"/>
              </a:spcAft>
              <a:buClr>
                <a:schemeClr val="dk1"/>
              </a:buClr>
              <a:buSzPct val="100000"/>
              <a:buFont typeface="Arial"/>
              <a:buNone/>
            </a:pPr>
            <a:r>
              <a:rPr lang="en" sz="1100">
                <a:highlight>
                  <a:srgbClr val="FFFFFF"/>
                </a:highlight>
              </a:rPr>
              <a:t>					</a:t>
            </a:r>
            <a:endParaRPr sz="1100">
              <a:highlight>
                <a:srgbClr val="FFFFFF"/>
              </a:highlight>
            </a:endParaRPr>
          </a:p>
          <a:p>
            <a:pPr marL="0" lvl="0" indent="0" algn="l" rtl="0">
              <a:spcBef>
                <a:spcPts val="0"/>
              </a:spcBef>
              <a:spcAft>
                <a:spcPts val="0"/>
              </a:spcAft>
              <a:buClr>
                <a:schemeClr val="dk1"/>
              </a:buClr>
              <a:buSzPct val="100000"/>
              <a:buFont typeface="Arial"/>
              <a:buNone/>
            </a:pPr>
            <a:r>
              <a:rPr lang="en" sz="1100">
                <a:highlight>
                  <a:srgbClr val="FFFFFF"/>
                </a:highlight>
              </a:rPr>
              <a:t>						</a:t>
            </a:r>
            <a:endParaRPr sz="1100">
              <a:highlight>
                <a:srgbClr val="FFFFFF"/>
              </a:highlight>
            </a:endParaRPr>
          </a:p>
          <a:p>
            <a:pPr marL="0" lvl="0" indent="0" algn="l" rtl="0">
              <a:lnSpc>
                <a:spcPct val="115000"/>
              </a:lnSpc>
              <a:spcBef>
                <a:spcPts val="1200"/>
              </a:spcBef>
              <a:spcAft>
                <a:spcPts val="0"/>
              </a:spcAft>
              <a:buClr>
                <a:schemeClr val="dk1"/>
              </a:buClr>
              <a:buSzPct val="91666"/>
              <a:buFont typeface="Arial"/>
              <a:buNone/>
            </a:pPr>
            <a:r>
              <a:rPr lang="en" sz="1200">
                <a:solidFill>
                  <a:srgbClr val="161616"/>
                </a:solidFill>
                <a:highlight>
                  <a:srgbClr val="FFFFFF"/>
                </a:highlight>
              </a:rPr>
              <a:t>A data lakehouse provides scalable storage and processing capabilites for modern organizations who want to avoid a isolated systems for processing different workloads, like machine learning (ML) and business intelligence (BI). A data lakehouse can help establish a single source of truth, eliminate redundant costs, and ensure data freshness. </a:t>
            </a:r>
            <a:endParaRPr sz="1200">
              <a:solidFill>
                <a:srgbClr val="161616"/>
              </a:solidFill>
              <a:highlight>
                <a:srgbClr val="FFFFFF"/>
              </a:highlight>
            </a:endParaRPr>
          </a:p>
          <a:p>
            <a:pPr marL="0" lvl="0" indent="0" algn="l" rtl="0">
              <a:lnSpc>
                <a:spcPct val="115000"/>
              </a:lnSpc>
              <a:spcBef>
                <a:spcPts val="1200"/>
              </a:spcBef>
              <a:spcAft>
                <a:spcPts val="0"/>
              </a:spcAft>
              <a:buClr>
                <a:schemeClr val="dk1"/>
              </a:buClr>
              <a:buSzPct val="100000"/>
              <a:buFont typeface="Arial"/>
              <a:buNone/>
            </a:pPr>
            <a:r>
              <a:rPr lang="en" sz="1100">
                <a:highlight>
                  <a:srgbClr val="FFFFFF"/>
                </a:highlight>
              </a:rPr>
              <a:t>					</a:t>
            </a:r>
            <a:endParaRPr sz="1100">
              <a:highlight>
                <a:srgbClr val="FFFFFF"/>
              </a:highlight>
            </a:endParaRPr>
          </a:p>
          <a:p>
            <a:pPr marL="0" lvl="0" indent="0" algn="l" rtl="0">
              <a:spcBef>
                <a:spcPts val="0"/>
              </a:spcBef>
              <a:spcAft>
                <a:spcPts val="0"/>
              </a:spcAft>
              <a:buClr>
                <a:schemeClr val="dk1"/>
              </a:buClr>
              <a:buSzPct val="100000"/>
              <a:buFont typeface="Arial"/>
              <a:buNone/>
            </a:pPr>
            <a:r>
              <a:rPr lang="en" sz="1100">
                <a:highlight>
                  <a:srgbClr val="FFFFFF"/>
                </a:highlight>
              </a:rPr>
              <a:t>				</a:t>
            </a:r>
            <a:endParaRPr sz="1100">
              <a:highlight>
                <a:srgbClr val="FFFFFF"/>
              </a:highlight>
            </a:endParaRPr>
          </a:p>
          <a:p>
            <a:pPr marL="0" lvl="0" indent="0" algn="l" rtl="0">
              <a:spcBef>
                <a:spcPts val="0"/>
              </a:spcBef>
              <a:spcAft>
                <a:spcPts val="0"/>
              </a:spcAft>
              <a:buClr>
                <a:schemeClr val="dk1"/>
              </a:buClr>
              <a:buSzPct val="100000"/>
              <a:buFont typeface="Arial"/>
              <a:buNone/>
            </a:pPr>
            <a:r>
              <a:rPr lang="en" sz="1100">
                <a:highlight>
                  <a:srgbClr val="FFFFFF"/>
                </a:highlight>
              </a:rPr>
              <a:t>			</a:t>
            </a:r>
            <a:endParaRPr sz="1100">
              <a:highlight>
                <a:srgbClr val="FFFFFF"/>
              </a:highlight>
            </a:endParaRPr>
          </a:p>
          <a:p>
            <a:pPr marL="0" lvl="0" indent="0" algn="l" rtl="0">
              <a:spcBef>
                <a:spcPts val="0"/>
              </a:spcBef>
              <a:spcAft>
                <a:spcPts val="0"/>
              </a:spcAft>
              <a:buClr>
                <a:schemeClr val="dk1"/>
              </a:buClr>
              <a:buSzPct val="100000"/>
              <a:buFont typeface="Arial"/>
              <a:buNone/>
            </a:pPr>
            <a:r>
              <a:rPr lang="en" sz="1100"/>
              <a:t>		</a:t>
            </a:r>
            <a:endParaRPr sz="1100"/>
          </a:p>
          <a:p>
            <a:pPr marL="0" lvl="0" indent="0" algn="l" rtl="0">
              <a:spcBef>
                <a:spcPts val="0"/>
              </a:spcBef>
              <a:spcAft>
                <a:spcPts val="0"/>
              </a:spcAft>
              <a:buNone/>
            </a:pPr>
            <a:endParaRPr/>
          </a:p>
        </p:txBody>
      </p:sp>
      <p:pic>
        <p:nvPicPr>
          <p:cNvPr id="818" name="Google Shape;818;p88"/>
          <p:cNvPicPr preferRelativeResize="0"/>
          <p:nvPr/>
        </p:nvPicPr>
        <p:blipFill>
          <a:blip r:embed="rId3">
            <a:alphaModFix/>
          </a:blip>
          <a:stretch>
            <a:fillRect/>
          </a:stretch>
        </p:blipFill>
        <p:spPr>
          <a:xfrm>
            <a:off x="35675" y="1563806"/>
            <a:ext cx="9144001" cy="350828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822"/>
        <p:cNvGrpSpPr/>
        <p:nvPr/>
      </p:nvGrpSpPr>
      <p:grpSpPr>
        <a:xfrm>
          <a:off x="0" y="0"/>
          <a:ext cx="0" cy="0"/>
          <a:chOff x="0" y="0"/>
          <a:chExt cx="0" cy="0"/>
        </a:xfrm>
      </p:grpSpPr>
      <p:sp>
        <p:nvSpPr>
          <p:cNvPr id="823" name="Google Shape;823;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What is a Data Lakehouse used for?</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824" name="Google Shape;824;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data Lakehouse provides scalable storage and processing capabilites for modern organizations who want to avoid a isolated systems for processing different workloads, like machine learning (ML) and business intelligence (BI). </a:t>
            </a:r>
            <a:endParaRPr/>
          </a:p>
          <a:p>
            <a:pPr marL="0" lvl="0" indent="0" algn="l" rtl="0">
              <a:spcBef>
                <a:spcPts val="1200"/>
              </a:spcBef>
              <a:spcAft>
                <a:spcPts val="0"/>
              </a:spcAft>
              <a:buNone/>
            </a:pPr>
            <a:r>
              <a:rPr lang="en"/>
              <a:t>A Data Lakehouse can help establish a single source of truth, eliminate redundant costs, and ensure data freshness.</a:t>
            </a:r>
            <a:endParaRPr/>
          </a:p>
          <a:p>
            <a:pPr marL="0" lvl="0" indent="0" algn="l" rtl="0">
              <a:spcBef>
                <a:spcPts val="1200"/>
              </a:spcBef>
              <a:spcAft>
                <a:spcPts val="1200"/>
              </a:spcAft>
              <a:buNone/>
            </a:pPr>
            <a:r>
              <a:rPr lang="en" b="1"/>
              <a:t>Delta Lake: </a:t>
            </a:r>
            <a:r>
              <a:rPr lang="en"/>
              <a:t>an optimized storage layer that supports ACID transactions and schema enforcement.</a:t>
            </a:r>
            <a:br>
              <a:rPr lang="en"/>
            </a:br>
            <a:r>
              <a:rPr lang="en" b="1"/>
              <a:t>Unity Catalog:</a:t>
            </a:r>
            <a:r>
              <a:rPr lang="en"/>
              <a:t> a unified, fine-grained governance solution for data and AI.</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0"/>
          <p:cNvSpPr txBox="1">
            <a:spLocks noGrp="1"/>
          </p:cNvSpPr>
          <p:nvPr>
            <p:ph type="title"/>
          </p:nvPr>
        </p:nvSpPr>
        <p:spPr>
          <a:xfrm>
            <a:off x="456500" y="305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30000"/>
              </a:lnSpc>
              <a:spcBef>
                <a:spcPts val="0"/>
              </a:spcBef>
              <a:spcAft>
                <a:spcPts val="0"/>
              </a:spcAft>
              <a:buClr>
                <a:schemeClr val="dk1"/>
              </a:buClr>
              <a:buSzPct val="47826"/>
              <a:buFont typeface="Arial"/>
              <a:buNone/>
            </a:pPr>
            <a:r>
              <a:rPr lang="en" sz="2300" b="1"/>
              <a:t>Azure Databricks architecture overview</a:t>
            </a:r>
            <a:endParaRPr sz="2300" b="1"/>
          </a:p>
          <a:p>
            <a:pPr marL="0" lvl="0" indent="0" algn="l" rtl="0">
              <a:spcBef>
                <a:spcPts val="0"/>
              </a:spcBef>
              <a:spcAft>
                <a:spcPts val="0"/>
              </a:spcAft>
              <a:buNone/>
            </a:pPr>
            <a:endParaRPr/>
          </a:p>
        </p:txBody>
      </p:sp>
      <p:pic>
        <p:nvPicPr>
          <p:cNvPr id="830" name="Google Shape;830;p90"/>
          <p:cNvPicPr preferRelativeResize="0"/>
          <p:nvPr/>
        </p:nvPicPr>
        <p:blipFill>
          <a:blip r:embed="rId3">
            <a:alphaModFix/>
          </a:blip>
          <a:stretch>
            <a:fillRect/>
          </a:stretch>
        </p:blipFill>
        <p:spPr>
          <a:xfrm>
            <a:off x="1624675" y="518275"/>
            <a:ext cx="3760898" cy="453344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30000"/>
              </a:lnSpc>
              <a:spcBef>
                <a:spcPts val="0"/>
              </a:spcBef>
              <a:spcAft>
                <a:spcPts val="0"/>
              </a:spcAft>
              <a:buClr>
                <a:schemeClr val="dk1"/>
              </a:buClr>
              <a:buSzPct val="47826"/>
              <a:buFont typeface="Arial"/>
              <a:buNone/>
            </a:pPr>
            <a:r>
              <a:rPr lang="en" sz="2300" b="1"/>
              <a:t>AI and Machine Learning on Databricks</a:t>
            </a:r>
            <a:endParaRPr sz="2300" b="1"/>
          </a:p>
          <a:p>
            <a:pPr marL="0" lvl="0" indent="0" algn="l" rtl="0">
              <a:spcBef>
                <a:spcPts val="0"/>
              </a:spcBef>
              <a:spcAft>
                <a:spcPts val="0"/>
              </a:spcAft>
              <a:buNone/>
            </a:pPr>
            <a:endParaRPr/>
          </a:p>
        </p:txBody>
      </p:sp>
      <p:pic>
        <p:nvPicPr>
          <p:cNvPr id="836" name="Google Shape;836;p91"/>
          <p:cNvPicPr preferRelativeResize="0"/>
          <p:nvPr/>
        </p:nvPicPr>
        <p:blipFill>
          <a:blip r:embed="rId3">
            <a:alphaModFix/>
          </a:blip>
          <a:stretch>
            <a:fillRect/>
          </a:stretch>
        </p:blipFill>
        <p:spPr>
          <a:xfrm>
            <a:off x="696848" y="988023"/>
            <a:ext cx="7221999" cy="38593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30000"/>
              </a:lnSpc>
              <a:spcBef>
                <a:spcPts val="2400"/>
              </a:spcBef>
              <a:spcAft>
                <a:spcPts val="0"/>
              </a:spcAft>
              <a:buNone/>
            </a:pPr>
            <a:r>
              <a:rPr lang="en" sz="1700" b="1">
                <a:solidFill>
                  <a:srgbClr val="161616"/>
                </a:solidFill>
                <a:highlight>
                  <a:srgbClr val="FFFFFF"/>
                </a:highlight>
              </a:rPr>
              <a:t>Why use Databricks for machine learning and deep learning?</a:t>
            </a:r>
            <a:endParaRPr sz="1700" b="1">
              <a:solidFill>
                <a:srgbClr val="161616"/>
              </a:solidFill>
              <a:highlight>
                <a:srgbClr val="FFFFFF"/>
              </a:highlight>
            </a:endParaRPr>
          </a:p>
          <a:p>
            <a:pPr marL="0" lvl="0" indent="0" algn="l" rtl="0">
              <a:spcBef>
                <a:spcPts val="900"/>
              </a:spcBef>
              <a:spcAft>
                <a:spcPts val="0"/>
              </a:spcAft>
              <a:buNone/>
            </a:pPr>
            <a:endParaRPr/>
          </a:p>
        </p:txBody>
      </p:sp>
      <p:sp>
        <p:nvSpPr>
          <p:cNvPr id="842" name="Google Shape;842;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825500" lvl="0" indent="-304800" algn="l" rtl="0">
              <a:spcBef>
                <a:spcPts val="1200"/>
              </a:spcBef>
              <a:spcAft>
                <a:spcPts val="0"/>
              </a:spcAft>
              <a:buClr>
                <a:srgbClr val="161616"/>
              </a:buClr>
              <a:buSzPts val="1200"/>
              <a:buChar char="●"/>
            </a:pPr>
            <a:r>
              <a:rPr lang="en" sz="1200">
                <a:solidFill>
                  <a:schemeClr val="hlink"/>
                </a:solidFill>
                <a:highlight>
                  <a:srgbClr val="FFFFFF"/>
                </a:highlight>
                <a:uFill>
                  <a:noFill/>
                </a:uFill>
                <a:hlinkClick r:id="rId3"/>
              </a:rPr>
              <a:t>Unity Catalog</a:t>
            </a:r>
            <a:r>
              <a:rPr lang="en" sz="1200">
                <a:solidFill>
                  <a:srgbClr val="161616"/>
                </a:solidFill>
                <a:highlight>
                  <a:srgbClr val="FFFFFF"/>
                </a:highlight>
              </a:rPr>
              <a:t> for governance, discovery, versioning, and access control for data, features, models, and functions.</a:t>
            </a:r>
            <a:endParaRPr sz="1200">
              <a:solidFill>
                <a:srgbClr val="161616"/>
              </a:solidFill>
              <a:highlight>
                <a:srgbClr val="FFFFFF"/>
              </a:highlight>
            </a:endParaRPr>
          </a:p>
          <a:p>
            <a:pPr marL="825500" lvl="0" indent="-304800" algn="l" rtl="0">
              <a:spcBef>
                <a:spcPts val="0"/>
              </a:spcBef>
              <a:spcAft>
                <a:spcPts val="0"/>
              </a:spcAft>
              <a:buClr>
                <a:srgbClr val="161616"/>
              </a:buClr>
              <a:buSzPts val="1200"/>
              <a:buChar char="●"/>
            </a:pPr>
            <a:r>
              <a:rPr lang="en" sz="1200">
                <a:solidFill>
                  <a:schemeClr val="hlink"/>
                </a:solidFill>
                <a:highlight>
                  <a:srgbClr val="FFFFFF"/>
                </a:highlight>
                <a:uFill>
                  <a:noFill/>
                </a:uFill>
                <a:hlinkClick r:id="rId4"/>
              </a:rPr>
              <a:t>Lakehouse Monitoring</a:t>
            </a:r>
            <a:r>
              <a:rPr lang="en" sz="1200">
                <a:solidFill>
                  <a:srgbClr val="161616"/>
                </a:solidFill>
                <a:highlight>
                  <a:srgbClr val="FFFFFF"/>
                </a:highlight>
              </a:rPr>
              <a:t> for data monitoring.</a:t>
            </a:r>
            <a:endParaRPr sz="1200">
              <a:solidFill>
                <a:srgbClr val="161616"/>
              </a:solidFill>
              <a:highlight>
                <a:srgbClr val="FFFFFF"/>
              </a:highlight>
            </a:endParaRPr>
          </a:p>
          <a:p>
            <a:pPr marL="825500" lvl="0" indent="-304800" algn="l" rtl="0">
              <a:spcBef>
                <a:spcPts val="0"/>
              </a:spcBef>
              <a:spcAft>
                <a:spcPts val="0"/>
              </a:spcAft>
              <a:buClr>
                <a:srgbClr val="161616"/>
              </a:buClr>
              <a:buSzPts val="1200"/>
              <a:buChar char="●"/>
            </a:pPr>
            <a:r>
              <a:rPr lang="en" sz="1200">
                <a:solidFill>
                  <a:schemeClr val="hlink"/>
                </a:solidFill>
                <a:highlight>
                  <a:srgbClr val="FFFFFF"/>
                </a:highlight>
                <a:uFill>
                  <a:noFill/>
                </a:uFill>
                <a:hlinkClick r:id="rId5"/>
              </a:rPr>
              <a:t>Feature engineering and serving</a:t>
            </a:r>
            <a:r>
              <a:rPr lang="en" sz="1200">
                <a:solidFill>
                  <a:srgbClr val="161616"/>
                </a:solidFill>
                <a:highlight>
                  <a:srgbClr val="FFFFFF"/>
                </a:highlight>
              </a:rPr>
              <a:t>.</a:t>
            </a:r>
            <a:endParaRPr sz="1200">
              <a:solidFill>
                <a:srgbClr val="161616"/>
              </a:solidFill>
              <a:highlight>
                <a:srgbClr val="FFFFFF"/>
              </a:highlight>
            </a:endParaRPr>
          </a:p>
          <a:p>
            <a:pPr marL="825500" lvl="0" indent="-304800" algn="l" rtl="0">
              <a:spcBef>
                <a:spcPts val="0"/>
              </a:spcBef>
              <a:spcAft>
                <a:spcPts val="0"/>
              </a:spcAft>
              <a:buClr>
                <a:srgbClr val="161616"/>
              </a:buClr>
              <a:buSzPts val="1200"/>
              <a:buChar char="●"/>
            </a:pPr>
            <a:r>
              <a:rPr lang="en" sz="1200">
                <a:solidFill>
                  <a:srgbClr val="161616"/>
                </a:solidFill>
                <a:highlight>
                  <a:srgbClr val="FFFFFF"/>
                </a:highlight>
              </a:rPr>
              <a:t>Support for the model lifecycle:</a:t>
            </a:r>
            <a:endParaRPr sz="1200">
              <a:solidFill>
                <a:srgbClr val="161616"/>
              </a:solidFill>
              <a:highlight>
                <a:srgbClr val="FFFFFF"/>
              </a:highlight>
            </a:endParaRPr>
          </a:p>
          <a:p>
            <a:pPr marL="1473200" lvl="1" indent="-304800" algn="l" rtl="0">
              <a:spcBef>
                <a:spcPts val="0"/>
              </a:spcBef>
              <a:spcAft>
                <a:spcPts val="0"/>
              </a:spcAft>
              <a:buClr>
                <a:srgbClr val="161616"/>
              </a:buClr>
              <a:buSzPts val="1200"/>
              <a:buChar char="○"/>
            </a:pPr>
            <a:r>
              <a:rPr lang="en" sz="1200">
                <a:solidFill>
                  <a:schemeClr val="hlink"/>
                </a:solidFill>
                <a:highlight>
                  <a:srgbClr val="FFFFFF"/>
                </a:highlight>
                <a:uFill>
                  <a:noFill/>
                </a:uFill>
                <a:hlinkClick r:id="rId6"/>
              </a:rPr>
              <a:t>Databricks AutoML</a:t>
            </a:r>
            <a:r>
              <a:rPr lang="en" sz="1200">
                <a:solidFill>
                  <a:srgbClr val="161616"/>
                </a:solidFill>
                <a:highlight>
                  <a:srgbClr val="FFFFFF"/>
                </a:highlight>
              </a:rPr>
              <a:t> for automated model training.</a:t>
            </a:r>
            <a:endParaRPr sz="1200">
              <a:solidFill>
                <a:srgbClr val="161616"/>
              </a:solidFill>
              <a:highlight>
                <a:srgbClr val="FFFFFF"/>
              </a:highlight>
            </a:endParaRPr>
          </a:p>
          <a:p>
            <a:pPr marL="1473200" lvl="1" indent="-304800" algn="l" rtl="0">
              <a:spcBef>
                <a:spcPts val="0"/>
              </a:spcBef>
              <a:spcAft>
                <a:spcPts val="0"/>
              </a:spcAft>
              <a:buClr>
                <a:srgbClr val="161616"/>
              </a:buClr>
              <a:buSzPts val="1200"/>
              <a:buChar char="○"/>
            </a:pPr>
            <a:r>
              <a:rPr lang="en" sz="1200">
                <a:solidFill>
                  <a:schemeClr val="hlink"/>
                </a:solidFill>
                <a:highlight>
                  <a:srgbClr val="FFFFFF"/>
                </a:highlight>
                <a:uFill>
                  <a:noFill/>
                </a:uFill>
                <a:hlinkClick r:id="rId7"/>
              </a:rPr>
              <a:t>MLflow for model development tracking</a:t>
            </a:r>
            <a:r>
              <a:rPr lang="en" sz="1200">
                <a:solidFill>
                  <a:srgbClr val="161616"/>
                </a:solidFill>
                <a:highlight>
                  <a:srgbClr val="FFFFFF"/>
                </a:highlight>
              </a:rPr>
              <a:t>.</a:t>
            </a:r>
            <a:endParaRPr sz="1200">
              <a:solidFill>
                <a:srgbClr val="161616"/>
              </a:solidFill>
              <a:highlight>
                <a:srgbClr val="FFFFFF"/>
              </a:highlight>
            </a:endParaRPr>
          </a:p>
          <a:p>
            <a:pPr marL="1473200" lvl="1" indent="-304800" algn="l" rtl="0">
              <a:spcBef>
                <a:spcPts val="0"/>
              </a:spcBef>
              <a:spcAft>
                <a:spcPts val="0"/>
              </a:spcAft>
              <a:buClr>
                <a:srgbClr val="161616"/>
              </a:buClr>
              <a:buSzPts val="1200"/>
              <a:buChar char="○"/>
            </a:pPr>
            <a:r>
              <a:rPr lang="en" sz="1200">
                <a:solidFill>
                  <a:schemeClr val="hlink"/>
                </a:solidFill>
                <a:highlight>
                  <a:srgbClr val="FFFFFF"/>
                </a:highlight>
                <a:uFill>
                  <a:noFill/>
                </a:uFill>
                <a:hlinkClick r:id="rId3"/>
              </a:rPr>
              <a:t>Unity Catalog</a:t>
            </a:r>
            <a:r>
              <a:rPr lang="en" sz="1200">
                <a:solidFill>
                  <a:srgbClr val="161616"/>
                </a:solidFill>
                <a:highlight>
                  <a:srgbClr val="FFFFFF"/>
                </a:highlight>
              </a:rPr>
              <a:t> for model management.</a:t>
            </a:r>
            <a:endParaRPr sz="1200">
              <a:solidFill>
                <a:srgbClr val="161616"/>
              </a:solidFill>
              <a:highlight>
                <a:srgbClr val="FFFFFF"/>
              </a:highlight>
            </a:endParaRPr>
          </a:p>
          <a:p>
            <a:pPr marL="1473200" lvl="1" indent="-304800" algn="l" rtl="0">
              <a:spcBef>
                <a:spcPts val="0"/>
              </a:spcBef>
              <a:spcAft>
                <a:spcPts val="0"/>
              </a:spcAft>
              <a:buClr>
                <a:srgbClr val="161616"/>
              </a:buClr>
              <a:buSzPts val="1200"/>
              <a:buChar char="○"/>
            </a:pPr>
            <a:r>
              <a:rPr lang="en" sz="1200">
                <a:solidFill>
                  <a:schemeClr val="hlink"/>
                </a:solidFill>
                <a:highlight>
                  <a:srgbClr val="FFFFFF"/>
                </a:highlight>
                <a:uFill>
                  <a:noFill/>
                </a:uFill>
                <a:hlinkClick r:id="rId8"/>
              </a:rPr>
              <a:t>Databricks Model Serving</a:t>
            </a:r>
            <a:r>
              <a:rPr lang="en" sz="1200">
                <a:solidFill>
                  <a:srgbClr val="161616"/>
                </a:solidFill>
                <a:highlight>
                  <a:srgbClr val="FFFFFF"/>
                </a:highlight>
              </a:rPr>
              <a:t> for high-availability, low-latency model serving.</a:t>
            </a:r>
            <a:endParaRPr sz="1200">
              <a:solidFill>
                <a:srgbClr val="161616"/>
              </a:solidFill>
              <a:highlight>
                <a:srgbClr val="FFFFFF"/>
              </a:highlight>
            </a:endParaRPr>
          </a:p>
          <a:p>
            <a:pPr marL="1473200" lvl="1" indent="-304800" algn="l" rtl="0">
              <a:spcBef>
                <a:spcPts val="0"/>
              </a:spcBef>
              <a:spcAft>
                <a:spcPts val="0"/>
              </a:spcAft>
              <a:buClr>
                <a:srgbClr val="161616"/>
              </a:buClr>
              <a:buSzPts val="1200"/>
              <a:buChar char="○"/>
            </a:pPr>
            <a:r>
              <a:rPr lang="en" sz="1200">
                <a:solidFill>
                  <a:schemeClr val="hlink"/>
                </a:solidFill>
                <a:highlight>
                  <a:srgbClr val="FFFFFF"/>
                </a:highlight>
                <a:uFill>
                  <a:noFill/>
                </a:uFill>
                <a:hlinkClick r:id="rId4"/>
              </a:rPr>
              <a:t>Lakehouse Monitoring</a:t>
            </a:r>
            <a:r>
              <a:rPr lang="en" sz="1200">
                <a:solidFill>
                  <a:srgbClr val="161616"/>
                </a:solidFill>
                <a:highlight>
                  <a:srgbClr val="FFFFFF"/>
                </a:highlight>
              </a:rPr>
              <a:t> to track model prediction quality and drift.</a:t>
            </a:r>
            <a:endParaRPr sz="1200">
              <a:solidFill>
                <a:srgbClr val="161616"/>
              </a:solidFill>
              <a:highlight>
                <a:srgbClr val="FFFFFF"/>
              </a:highlight>
            </a:endParaRPr>
          </a:p>
          <a:p>
            <a:pPr marL="825500" lvl="0" indent="-304800" algn="l" rtl="0">
              <a:spcBef>
                <a:spcPts val="0"/>
              </a:spcBef>
              <a:spcAft>
                <a:spcPts val="0"/>
              </a:spcAft>
              <a:buClr>
                <a:srgbClr val="161616"/>
              </a:buClr>
              <a:buSzPts val="1200"/>
              <a:buChar char="●"/>
            </a:pPr>
            <a:r>
              <a:rPr lang="en" sz="1200">
                <a:solidFill>
                  <a:schemeClr val="hlink"/>
                </a:solidFill>
                <a:highlight>
                  <a:srgbClr val="FFFFFF"/>
                </a:highlight>
                <a:uFill>
                  <a:noFill/>
                </a:uFill>
                <a:hlinkClick r:id="rId9"/>
              </a:rPr>
              <a:t>Databricks Workflows</a:t>
            </a:r>
            <a:r>
              <a:rPr lang="en" sz="1200">
                <a:solidFill>
                  <a:srgbClr val="161616"/>
                </a:solidFill>
                <a:highlight>
                  <a:srgbClr val="FFFFFF"/>
                </a:highlight>
              </a:rPr>
              <a:t> for automated workflows and production-ready ETL pipelines.</a:t>
            </a:r>
            <a:endParaRPr sz="1200">
              <a:solidFill>
                <a:srgbClr val="161616"/>
              </a:solidFill>
              <a:highlight>
                <a:srgbClr val="FFFFFF"/>
              </a:highlight>
            </a:endParaRPr>
          </a:p>
          <a:p>
            <a:pPr marL="825500" lvl="0" indent="-304800" algn="l" rtl="0">
              <a:spcBef>
                <a:spcPts val="0"/>
              </a:spcBef>
              <a:spcAft>
                <a:spcPts val="0"/>
              </a:spcAft>
              <a:buClr>
                <a:srgbClr val="161616"/>
              </a:buClr>
              <a:buSzPts val="1200"/>
              <a:buChar char="●"/>
            </a:pPr>
            <a:r>
              <a:rPr lang="en" sz="1200">
                <a:solidFill>
                  <a:schemeClr val="hlink"/>
                </a:solidFill>
                <a:highlight>
                  <a:srgbClr val="FFFFFF"/>
                </a:highlight>
                <a:uFill>
                  <a:noFill/>
                </a:uFill>
                <a:hlinkClick r:id="rId10"/>
              </a:rPr>
              <a:t>Databricks Repos</a:t>
            </a:r>
            <a:r>
              <a:rPr lang="en" sz="1200">
                <a:solidFill>
                  <a:srgbClr val="161616"/>
                </a:solidFill>
                <a:highlight>
                  <a:srgbClr val="FFFFFF"/>
                </a:highlight>
              </a:rPr>
              <a:t> for code management and Git integration.</a:t>
            </a:r>
            <a:endParaRPr sz="1200">
              <a:solidFill>
                <a:srgbClr val="161616"/>
              </a:solidFill>
              <a:highlight>
                <a:srgbClr val="FFFFFF"/>
              </a:highlight>
            </a:endParaRPr>
          </a:p>
          <a:p>
            <a:pPr marL="0" lvl="0" indent="0" algn="l" rtl="0">
              <a:spcBef>
                <a:spcPts val="1200"/>
              </a:spcBef>
              <a:spcAft>
                <a:spcPts val="120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 feature store?</a:t>
            </a:r>
            <a:endParaRPr/>
          </a:p>
        </p:txBody>
      </p:sp>
      <p:sp>
        <p:nvSpPr>
          <p:cNvPr id="848" name="Google Shape;848;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
              <a:t>A feature store is a </a:t>
            </a:r>
            <a:r>
              <a:rPr lang="en" b="1"/>
              <a:t>centralized repository</a:t>
            </a:r>
            <a:r>
              <a:rPr lang="en"/>
              <a:t> that enables data scientists to find and share features and also ensures that the same code used to compute the feature values is used for model training and inference.</a:t>
            </a:r>
            <a:endParaRPr/>
          </a:p>
          <a:p>
            <a:pPr marL="0" lvl="0" indent="0" algn="l" rtl="0">
              <a:spcBef>
                <a:spcPts val="1200"/>
              </a:spcBef>
              <a:spcAft>
                <a:spcPts val="0"/>
              </a:spcAft>
              <a:buNone/>
            </a:pPr>
            <a:r>
              <a:rPr lang="en"/>
              <a:t>Machine learning uses</a:t>
            </a:r>
            <a:r>
              <a:rPr lang="en" u="sng"/>
              <a:t> existing data to build a model to predict future outcomes</a:t>
            </a:r>
            <a:r>
              <a:rPr lang="en"/>
              <a:t>. In almost all cases, the raw data requires preprocessing and transformation before it can be used to build a model. </a:t>
            </a:r>
            <a:endParaRPr/>
          </a:p>
          <a:p>
            <a:pPr marL="0" lvl="0" indent="0" algn="l" rtl="0">
              <a:spcBef>
                <a:spcPts val="1200"/>
              </a:spcBef>
              <a:spcAft>
                <a:spcPts val="0"/>
              </a:spcAft>
              <a:buClr>
                <a:schemeClr val="dk1"/>
              </a:buClr>
              <a:buSzPts val="1100"/>
              <a:buFont typeface="Arial"/>
              <a:buNone/>
            </a:pPr>
            <a:r>
              <a:rPr lang="en"/>
              <a:t>This process is called feature engineering, and the outputs of this process are called features - the building blocks of the model.</a:t>
            </a:r>
            <a:endParaRPr/>
          </a:p>
          <a:p>
            <a:pPr marL="0" lvl="0" indent="0" algn="l" rtl="0">
              <a:spcBef>
                <a:spcPts val="1200"/>
              </a:spcBef>
              <a:spcAft>
                <a:spcPts val="120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does Databricks Feature Store work?</a:t>
            </a:r>
            <a:endParaRPr/>
          </a:p>
        </p:txBody>
      </p:sp>
      <p:pic>
        <p:nvPicPr>
          <p:cNvPr id="854" name="Google Shape;854;p94"/>
          <p:cNvPicPr preferRelativeResize="0"/>
          <p:nvPr/>
        </p:nvPicPr>
        <p:blipFill>
          <a:blip r:embed="rId3">
            <a:alphaModFix/>
          </a:blip>
          <a:stretch>
            <a:fillRect/>
          </a:stretch>
        </p:blipFill>
        <p:spPr>
          <a:xfrm>
            <a:off x="421925" y="1304200"/>
            <a:ext cx="7200900" cy="337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Version Control</a:t>
            </a:r>
            <a:endParaRPr/>
          </a:p>
        </p:txBody>
      </p:sp>
      <p:sp>
        <p:nvSpPr>
          <p:cNvPr id="109" name="Google Shape;109;p23"/>
          <p:cNvSpPr txBox="1">
            <a:spLocks noGrp="1"/>
          </p:cNvSpPr>
          <p:nvPr>
            <p:ph type="body" idx="1"/>
          </p:nvPr>
        </p:nvSpPr>
        <p:spPr>
          <a:xfrm>
            <a:off x="265325" y="190047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Version control </a:t>
            </a:r>
            <a:r>
              <a:rPr lang="en"/>
              <a:t>is the practice of managing code in versions—tracking revisions and change history to make code easy to review and recover. This practice is usually implemented using version control systems such as Git, which allow multiple developers to collaborate in authoring code. These systems provide a clear process to merge code changes that happen in the same files, handle conflicts, and roll back changes to earlier states.</a:t>
            </a:r>
            <a:endParaRPr/>
          </a:p>
        </p:txBody>
      </p:sp>
      <p:pic>
        <p:nvPicPr>
          <p:cNvPr id="110" name="Google Shape;110;p23"/>
          <p:cNvPicPr preferRelativeResize="0"/>
          <p:nvPr/>
        </p:nvPicPr>
        <p:blipFill>
          <a:blip r:embed="rId3">
            <a:alphaModFix/>
          </a:blip>
          <a:stretch>
            <a:fillRect/>
          </a:stretch>
        </p:blipFill>
        <p:spPr>
          <a:xfrm>
            <a:off x="5960276" y="107325"/>
            <a:ext cx="2955650" cy="16192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60" name="Google Shape;860;p95"/>
          <p:cNvPicPr preferRelativeResize="0"/>
          <p:nvPr/>
        </p:nvPicPr>
        <p:blipFill>
          <a:blip r:embed="rId3">
            <a:alphaModFix/>
          </a:blip>
          <a:stretch>
            <a:fillRect/>
          </a:stretch>
        </p:blipFill>
        <p:spPr>
          <a:xfrm>
            <a:off x="157163" y="919275"/>
            <a:ext cx="8829675" cy="37909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96"/>
          <p:cNvSpPr txBox="1">
            <a:spLocks noGrp="1"/>
          </p:cNvSpPr>
          <p:nvPr>
            <p:ph type="title"/>
          </p:nvPr>
        </p:nvSpPr>
        <p:spPr>
          <a:xfrm>
            <a:off x="311700" y="445025"/>
            <a:ext cx="8556000" cy="386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8000"/>
          </a:p>
          <a:p>
            <a:pPr marL="0" lvl="0" indent="0" algn="l" rtl="0">
              <a:spcBef>
                <a:spcPts val="0"/>
              </a:spcBef>
              <a:spcAft>
                <a:spcPts val="0"/>
              </a:spcAft>
              <a:buNone/>
            </a:pPr>
            <a:r>
              <a:rPr lang="en" sz="8000"/>
              <a:t>HANDS ON</a:t>
            </a:r>
            <a:endParaRPr sz="8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9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Version Control</a:t>
            </a:r>
            <a:endParaRPr/>
          </a:p>
        </p:txBody>
      </p:sp>
      <p:sp>
        <p:nvSpPr>
          <p:cNvPr id="116" name="Google Shape;116;p24"/>
          <p:cNvSpPr txBox="1">
            <a:spLocks noGrp="1"/>
          </p:cNvSpPr>
          <p:nvPr>
            <p:ph type="body" idx="1"/>
          </p:nvPr>
        </p:nvSpPr>
        <p:spPr>
          <a:xfrm>
            <a:off x="1065750" y="1134675"/>
            <a:ext cx="4403100" cy="3593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010" b="1"/>
              <a:t>Git: Git is one of the most widely used distributed version control systems (DVCS). It's known for its speed, flexibility, and strong branching and merging capabilities. GitHub, GitLab, and Bitbucket are popular hosting platforms for Git repositories.</a:t>
            </a:r>
            <a:endParaRPr sz="1010" b="1"/>
          </a:p>
          <a:p>
            <a:pPr marL="0" lvl="0" indent="0" algn="l" rtl="0">
              <a:lnSpc>
                <a:spcPct val="95000"/>
              </a:lnSpc>
              <a:spcBef>
                <a:spcPts val="1200"/>
              </a:spcBef>
              <a:spcAft>
                <a:spcPts val="0"/>
              </a:spcAft>
              <a:buSzPts val="770"/>
              <a:buNone/>
            </a:pPr>
            <a:r>
              <a:rPr lang="en" sz="1010" b="1"/>
              <a:t>Subversion (SVN): Subversion is a centralized version control system that has been in use for many years. It's known for its simplicity and ease of use, especially in scenarios where distributed workflows are not a requirement.</a:t>
            </a:r>
            <a:endParaRPr sz="1010" b="1"/>
          </a:p>
          <a:p>
            <a:pPr marL="0" lvl="0" indent="0" algn="l" rtl="0">
              <a:lnSpc>
                <a:spcPct val="95000"/>
              </a:lnSpc>
              <a:spcBef>
                <a:spcPts val="1200"/>
              </a:spcBef>
              <a:spcAft>
                <a:spcPts val="0"/>
              </a:spcAft>
              <a:buSzPts val="770"/>
              <a:buNone/>
            </a:pPr>
            <a:r>
              <a:rPr lang="en" sz="1010" b="1"/>
              <a:t>Mercurial: Mercurial is another distributed version control system that is easy to learn and use. It's well-suited for projects of all sizes and offers a straightforward and consistent interface.</a:t>
            </a:r>
            <a:endParaRPr sz="1010" b="1"/>
          </a:p>
          <a:p>
            <a:pPr marL="0" lvl="0" indent="0" algn="l" rtl="0">
              <a:lnSpc>
                <a:spcPct val="95000"/>
              </a:lnSpc>
              <a:spcBef>
                <a:spcPts val="1200"/>
              </a:spcBef>
              <a:spcAft>
                <a:spcPts val="0"/>
              </a:spcAft>
              <a:buSzPts val="770"/>
              <a:buNone/>
            </a:pPr>
            <a:r>
              <a:rPr lang="en" sz="1010" b="1"/>
              <a:t>AWS CodeCommit: AWS CodeCommit is a managed Git service provided by Amazon Web Services (AWS). It integrates seamlessly with other AWS services and is suitable for cloud-native development.</a:t>
            </a:r>
            <a:endParaRPr sz="1010" b="1"/>
          </a:p>
          <a:p>
            <a:pPr marL="0" lvl="0" indent="0" algn="l" rtl="0">
              <a:lnSpc>
                <a:spcPct val="95000"/>
              </a:lnSpc>
              <a:spcBef>
                <a:spcPts val="1200"/>
              </a:spcBef>
              <a:spcAft>
                <a:spcPts val="1200"/>
              </a:spcAft>
              <a:buSzPts val="770"/>
              <a:buNone/>
            </a:pPr>
            <a:r>
              <a:rPr lang="en" sz="1010" b="1"/>
              <a:t>Microsoft Team Foundation Version Control (TFVC): TFVC is a centralized version control system that is part of Microsoft's Azure DevOps Services (formerly known as Visual Studio Team Services). It integrates well with the Microsoft development ecosystem.</a:t>
            </a:r>
            <a:endParaRPr sz="1010" b="1"/>
          </a:p>
        </p:txBody>
      </p:sp>
      <p:pic>
        <p:nvPicPr>
          <p:cNvPr id="117" name="Google Shape;117;p24"/>
          <p:cNvPicPr preferRelativeResize="0"/>
          <p:nvPr/>
        </p:nvPicPr>
        <p:blipFill>
          <a:blip r:embed="rId3">
            <a:alphaModFix/>
          </a:blip>
          <a:stretch>
            <a:fillRect/>
          </a:stretch>
        </p:blipFill>
        <p:spPr>
          <a:xfrm>
            <a:off x="5414678" y="1175200"/>
            <a:ext cx="3659174" cy="35126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5078</Words>
  <Application>Microsoft Macintosh PowerPoint</Application>
  <PresentationFormat>On-screen Show (16:9)</PresentationFormat>
  <Paragraphs>555</Paragraphs>
  <Slides>82</Slides>
  <Notes>82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Roboto</vt:lpstr>
      <vt:lpstr>Quattrocento Sans</vt:lpstr>
      <vt:lpstr>Roboto Medium</vt:lpstr>
      <vt:lpstr>Montserrat</vt:lpstr>
      <vt:lpstr>Roboto Thin</vt:lpstr>
      <vt:lpstr>Merriweather Sans</vt:lpstr>
      <vt:lpstr>Calibri</vt:lpstr>
      <vt:lpstr>Nunito</vt:lpstr>
      <vt:lpstr>Simple Light</vt:lpstr>
      <vt:lpstr>MLOPs with DataBricks</vt:lpstr>
      <vt:lpstr>Introduction to DevOps, MLOps and Databricks  </vt:lpstr>
      <vt:lpstr>Agenda  Intro to Devops Intro to MLOps Databricks  Hands on Azure DataBricks</vt:lpstr>
      <vt:lpstr>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vt:lpstr>
      <vt:lpstr>Benefits of DevOps</vt:lpstr>
      <vt:lpstr>Continuous integration and continuous delivery (CI/CD)</vt:lpstr>
      <vt:lpstr>Continuous integration and continuous delivery  (CI/CD) Tools</vt:lpstr>
      <vt:lpstr>Version Control</vt:lpstr>
      <vt:lpstr>Version Control</vt:lpstr>
      <vt:lpstr>Infrastructure as code</vt:lpstr>
      <vt:lpstr>Configuration management</vt:lpstr>
      <vt:lpstr>PowerPoint Presentation</vt:lpstr>
      <vt:lpstr>Continuous monitoring</vt:lpstr>
      <vt:lpstr>Planning</vt:lpstr>
      <vt:lpstr>Development</vt:lpstr>
      <vt:lpstr>Deliver</vt:lpstr>
      <vt:lpstr>Operations</vt:lpstr>
      <vt:lpstr>PowerPoint Presentation</vt:lpstr>
      <vt:lpstr>AI is everywhere</vt:lpstr>
      <vt:lpstr>What is MLOPs?</vt:lpstr>
      <vt:lpstr>PowerPoint Presentation</vt:lpstr>
      <vt:lpstr>MLOPS </vt:lpstr>
      <vt:lpstr>PowerPoint Presentation</vt:lpstr>
      <vt:lpstr>Developing Models  </vt:lpstr>
      <vt:lpstr>DevOps vs MLOps</vt:lpstr>
      <vt:lpstr>DEVOPS vs MLOPS</vt:lpstr>
      <vt:lpstr>DEVOPS vs MLOPS</vt:lpstr>
      <vt:lpstr>DEVOPS vs MLOPS</vt:lpstr>
      <vt:lpstr>ML in research vs. in production</vt:lpstr>
      <vt:lpstr>Data</vt:lpstr>
      <vt:lpstr>PowerPoint Presentation</vt:lpstr>
      <vt:lpstr>ML in research vs. in production</vt:lpstr>
      <vt:lpstr>Fairness</vt:lpstr>
      <vt:lpstr>ML in research vs. in production</vt:lpstr>
      <vt:lpstr>Interpretability</vt:lpstr>
      <vt:lpstr>Interpretability</vt:lpstr>
      <vt:lpstr>ML in research vs. in production</vt:lpstr>
      <vt:lpstr>PowerPoint Presentation</vt:lpstr>
      <vt:lpstr>PowerPoint Presentation</vt:lpstr>
      <vt:lpstr>PowerPoint Presentation</vt:lpstr>
      <vt:lpstr>PowerPoint Presentation</vt:lpstr>
      <vt:lpstr>PowerPoint Presentation</vt:lpstr>
      <vt:lpstr>DevOps: Pace of software delivery is accelerating</vt:lpstr>
      <vt:lpstr>DevOps to MLOps: Slow vs. Fast</vt:lpstr>
      <vt:lpstr>Accelerating ML Delivery</vt:lpstr>
      <vt:lpstr>PowerPoint Presentation</vt:lpstr>
      <vt:lpstr>PowerPoint Presentation</vt:lpstr>
      <vt:lpstr>PowerPoint Presentation</vt:lpstr>
      <vt:lpstr>Efficiency improves with maturity</vt:lpstr>
      <vt:lpstr>ML engineering is more engineering than ML</vt:lpstr>
      <vt:lpstr>Key Features of MLOPS</vt:lpstr>
      <vt:lpstr>PowerPoint Presentation</vt:lpstr>
      <vt:lpstr>Data Drift</vt:lpstr>
      <vt:lpstr>Concept Drift</vt:lpstr>
      <vt:lpstr>MLOPS PIPELINE </vt:lpstr>
      <vt:lpstr>MLOps level 0: Manual process</vt:lpstr>
      <vt:lpstr>MLOps level 1: ML pipeline automation</vt:lpstr>
      <vt:lpstr>MLOps level 2: CI/CD pipeline automation</vt:lpstr>
      <vt:lpstr>PowerPoint Presentation</vt:lpstr>
      <vt:lpstr>PowerPoint Presentation</vt:lpstr>
      <vt:lpstr>PowerPoint Presentation</vt:lpstr>
      <vt:lpstr>DataBricks</vt:lpstr>
      <vt:lpstr>Hardest Part of AI isn’t AI, it’s Data</vt:lpstr>
      <vt:lpstr>PowerPoint Presentation</vt:lpstr>
      <vt:lpstr>PowerPoint Presentation</vt:lpstr>
      <vt:lpstr>PowerPoint Presentation</vt:lpstr>
      <vt:lpstr>PowerPoint Presentation</vt:lpstr>
      <vt:lpstr>PowerPoint Presentation</vt:lpstr>
      <vt:lpstr>What is Azure Databricks?</vt:lpstr>
      <vt:lpstr>Differentiated experience on Azure</vt:lpstr>
      <vt:lpstr>What is Azure Databricks?</vt:lpstr>
      <vt:lpstr>PowerPoint Presentation</vt:lpstr>
      <vt:lpstr>What is a data Lakehouse?                                                   A data lakehouse provides scalable storage and processing capabilites for modern organizations who want to avoid a isolated systems for processing different workloads, like machine learning (ML) and business intelligence (BI). A data lakehouse can help establish a single source of truth, eliminate redundant costs, and ensure data freshness.                                  A data lakehouse provides scalable storage and processing capabilites for modern organizations who want to avoid a isolated systems for processing different workloads, like machine learning (ML) and business intelligence (BI). A data lakehouse can help establish a single source of truth, eliminate redundant costs, and ensure data freshness.                    </vt:lpstr>
      <vt:lpstr>What is a Data Lakehouse used for?  </vt:lpstr>
      <vt:lpstr>Azure Databricks architecture overview </vt:lpstr>
      <vt:lpstr>AI and Machine Learning on Databricks </vt:lpstr>
      <vt:lpstr>Why use Databricks for machine learning and deep learning? </vt:lpstr>
      <vt:lpstr>What is a feature store?</vt:lpstr>
      <vt:lpstr>How does Databricks Feature Store work?</vt:lpstr>
      <vt:lpstr>PowerPoint Presentation</vt:lpstr>
      <vt:lpstr> HANDS 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MLOPs with DataBricks</dc:title>
  <cp:lastModifiedBy>Shobhit Nigam</cp:lastModifiedBy>
  <cp:revision>1</cp:revision>
  <dcterms:modified xsi:type="dcterms:W3CDTF">2024-06-10T13:08:03Z</dcterms:modified>
</cp:coreProperties>
</file>